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435" r:id="rId2"/>
    <p:sldId id="398" r:id="rId3"/>
    <p:sldId id="404" r:id="rId4"/>
    <p:sldId id="409" r:id="rId5"/>
    <p:sldId id="388" r:id="rId6"/>
    <p:sldId id="390" r:id="rId7"/>
    <p:sldId id="410" r:id="rId8"/>
    <p:sldId id="412" r:id="rId9"/>
    <p:sldId id="411" r:id="rId10"/>
    <p:sldId id="406" r:id="rId11"/>
    <p:sldId id="300" r:id="rId12"/>
    <p:sldId id="384" r:id="rId13"/>
    <p:sldId id="405" r:id="rId14"/>
    <p:sldId id="374" r:id="rId15"/>
    <p:sldId id="399" r:id="rId16"/>
    <p:sldId id="400" r:id="rId17"/>
    <p:sldId id="383" r:id="rId18"/>
    <p:sldId id="401" r:id="rId19"/>
    <p:sldId id="402" r:id="rId20"/>
    <p:sldId id="397" r:id="rId21"/>
    <p:sldId id="408" r:id="rId22"/>
    <p:sldId id="403" r:id="rId23"/>
    <p:sldId id="379" r:id="rId24"/>
    <p:sldId id="387" r:id="rId25"/>
    <p:sldId id="302" r:id="rId26"/>
    <p:sldId id="418" r:id="rId27"/>
    <p:sldId id="391" r:id="rId28"/>
    <p:sldId id="433" r:id="rId29"/>
    <p:sldId id="432" r:id="rId30"/>
    <p:sldId id="419" r:id="rId31"/>
    <p:sldId id="416" r:id="rId32"/>
    <p:sldId id="417" r:id="rId33"/>
    <p:sldId id="393" r:id="rId34"/>
    <p:sldId id="429" r:id="rId35"/>
    <p:sldId id="431" r:id="rId36"/>
    <p:sldId id="428" r:id="rId37"/>
    <p:sldId id="259" r:id="rId38"/>
    <p:sldId id="420" r:id="rId39"/>
    <p:sldId id="421" r:id="rId40"/>
    <p:sldId id="422" r:id="rId41"/>
    <p:sldId id="423" r:id="rId42"/>
    <p:sldId id="260" r:id="rId43"/>
    <p:sldId id="424" r:id="rId44"/>
    <p:sldId id="425" r:id="rId45"/>
    <p:sldId id="261" r:id="rId46"/>
    <p:sldId id="427" r:id="rId47"/>
    <p:sldId id="426" r:id="rId48"/>
    <p:sldId id="437" r:id="rId49"/>
    <p:sldId id="438" r:id="rId50"/>
    <p:sldId id="439" r:id="rId51"/>
    <p:sldId id="440" r:id="rId52"/>
    <p:sldId id="436" r:id="rId53"/>
    <p:sldId id="258"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5B0"/>
    <a:srgbClr val="1F988A"/>
    <a:srgbClr val="531223"/>
    <a:srgbClr val="0D0E13"/>
    <a:srgbClr val="083237"/>
    <a:srgbClr val="0F435F"/>
    <a:srgbClr val="1D2136"/>
    <a:srgbClr val="F0F0F0"/>
    <a:srgbClr val="646464"/>
    <a:srgbClr val="2E54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BDE6A-45BA-4891-8695-ACE8471CBAF8}" v="1" dt="2025-09-28T16:04:31.6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showGuides="1">
      <p:cViewPr varScale="1">
        <p:scale>
          <a:sx n="105" d="100"/>
          <a:sy n="105" d="100"/>
        </p:scale>
        <p:origin x="216" y="672"/>
      </p:cViewPr>
      <p:guideLst>
        <p:guide orient="horz" pos="2160"/>
        <p:guide pos="3840"/>
      </p:guideLst>
    </p:cSldViewPr>
  </p:slideViewPr>
  <p:notesTextViewPr>
    <p:cViewPr>
      <p:scale>
        <a:sx n="1" d="1"/>
        <a:sy n="1" d="1"/>
      </p:scale>
      <p:origin x="0" y="0"/>
    </p:cViewPr>
  </p:notesTextViewPr>
  <p:sorterViewPr>
    <p:cViewPr>
      <p:scale>
        <a:sx n="100" d="100"/>
        <a:sy n="100" d="100"/>
      </p:scale>
      <p:origin x="0" y="-1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F73433D4-8F7D-4633-B256-D7D905AC3DB1}"/>
    <pc:docChg chg="custSel modSld">
      <pc:chgData name="Martin Reid" userId="67ffab8d-f470-478f-897c-60fbd247a8c9" providerId="ADAL" clId="{F73433D4-8F7D-4633-B256-D7D905AC3DB1}" dt="2025-09-28T16:05:32.941" v="66" actId="1076"/>
      <pc:docMkLst>
        <pc:docMk/>
      </pc:docMkLst>
      <pc:sldChg chg="modSp mod">
        <pc:chgData name="Martin Reid" userId="67ffab8d-f470-478f-897c-60fbd247a8c9" providerId="ADAL" clId="{F73433D4-8F7D-4633-B256-D7D905AC3DB1}" dt="2025-09-28T16:03:23.780" v="37" actId="113"/>
        <pc:sldMkLst>
          <pc:docMk/>
          <pc:sldMk cId="2547559618" sldId="433"/>
        </pc:sldMkLst>
        <pc:spChg chg="mod">
          <ac:chgData name="Martin Reid" userId="67ffab8d-f470-478f-897c-60fbd247a8c9" providerId="ADAL" clId="{F73433D4-8F7D-4633-B256-D7D905AC3DB1}" dt="2025-09-28T16:03:23.780" v="37" actId="113"/>
          <ac:spMkLst>
            <pc:docMk/>
            <pc:sldMk cId="2547559618" sldId="433"/>
            <ac:spMk id="5" creationId="{FC2D8296-AE4B-B447-C797-E6A427E4E63E}"/>
          </ac:spMkLst>
        </pc:spChg>
      </pc:sldChg>
      <pc:sldChg chg="addSp modSp mod">
        <pc:chgData name="Martin Reid" userId="67ffab8d-f470-478f-897c-60fbd247a8c9" providerId="ADAL" clId="{F73433D4-8F7D-4633-B256-D7D905AC3DB1}" dt="2025-09-28T16:05:32.941" v="66" actId="1076"/>
        <pc:sldMkLst>
          <pc:docMk/>
          <pc:sldMk cId="57011625" sldId="435"/>
        </pc:sldMkLst>
        <pc:spChg chg="add mod">
          <ac:chgData name="Martin Reid" userId="67ffab8d-f470-478f-897c-60fbd247a8c9" providerId="ADAL" clId="{F73433D4-8F7D-4633-B256-D7D905AC3DB1}" dt="2025-09-28T16:05:32.941" v="66" actId="1076"/>
          <ac:spMkLst>
            <pc:docMk/>
            <pc:sldMk cId="57011625" sldId="435"/>
            <ac:spMk id="6" creationId="{A8E6CFCD-12E7-C8B6-9CF0-4615BDF8E08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28/09/2025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11</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25</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31</a:t>
            </a:fld>
            <a:endParaRPr lang="en-US"/>
          </a:p>
        </p:txBody>
      </p:sp>
    </p:spTree>
    <p:extLst>
      <p:ext uri="{BB962C8B-B14F-4D97-AF65-F5344CB8AC3E}">
        <p14:creationId xmlns:p14="http://schemas.microsoft.com/office/powerpoint/2010/main" val="204072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8162659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0AA5542-513D-3A81-CE59-64078F63A19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pic>
        <p:nvPicPr>
          <p:cNvPr id="5" name="Picture 7">
            <a:extLst>
              <a:ext uri="{FF2B5EF4-FFF2-40B4-BE49-F238E27FC236}">
                <a16:creationId xmlns:a16="http://schemas.microsoft.com/office/drawing/2014/main" id="{0671EA10-544E-FD97-D8D6-4FFEB57933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295728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LUE">
    <p:bg>
      <p:bgPr>
        <a:solidFill>
          <a:srgbClr val="0065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F3796388-8CAB-06F3-F3AC-1DF39B22D978}"/>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205603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5ED28EF1-56E6-3AE8-317A-F3F3B3FB854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923675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F2C34A8F-878A-6B87-8FB1-B98CA225602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343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ORANGE">
    <p:bg>
      <p:bgPr>
        <a:solidFill>
          <a:srgbClr val="C83E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29EE1BB3-BC73-D9C0-C17B-EFD63C97193F}"/>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6958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ETROL">
    <p:bg>
      <p:bgPr>
        <a:solidFill>
          <a:srgbClr val="0731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E32D0E37-7BBE-2D1B-FAB8-758B81975F7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57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SEA BLUE">
    <p:bg>
      <p:bgPr>
        <a:solidFill>
          <a:srgbClr val="0F42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EC5EC4C5-626B-0A8C-C246-8659F3F950E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3738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URGUNDY">
    <p:bg>
      <p:bgPr>
        <a:solidFill>
          <a:srgbClr val="5216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132921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TEAL">
    <p:bg>
      <p:bgPr>
        <a:solidFill>
          <a:srgbClr val="1A7E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3D830645-5E1A-0CDB-BBCF-A2DDE3B0055F}"/>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83180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r>
              <a:rPr lang="en-GB"/>
              <a:t>Click icon to add picture</a:t>
            </a:r>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r>
              <a:rPr lang="en-GB"/>
              <a:t>Click icon to add picture</a:t>
            </a:r>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r>
              <a:rPr lang="en-GB"/>
              <a:t>Click icon to add picture</a:t>
            </a:r>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
        <p:nvSpPr>
          <p:cNvPr id="7" name="Date Placeholder 6">
            <a:extLst>
              <a:ext uri="{FF2B5EF4-FFF2-40B4-BE49-F238E27FC236}">
                <a16:creationId xmlns:a16="http://schemas.microsoft.com/office/drawing/2014/main" id="{6BA34DF2-D2B7-E705-3289-668949357776}"/>
              </a:ext>
            </a:extLst>
          </p:cNvPr>
          <p:cNvSpPr>
            <a:spLocks noGrp="1"/>
          </p:cNvSpPr>
          <p:nvPr>
            <p:ph type="dt" sz="half" idx="20"/>
          </p:nvPr>
        </p:nvSpPr>
        <p:spPr/>
        <p:txBody>
          <a:bodyPr/>
          <a:lstStyle/>
          <a:p>
            <a:fld id="{F36E75EB-DC0B-7844-886B-D9E3565C673B}" type="datetime1">
              <a:rPr lang="en-GB" smtClean="0"/>
              <a:t>28/09/2025</a:t>
            </a:fld>
            <a:endParaRPr lang="en-GB" dirty="0"/>
          </a:p>
        </p:txBody>
      </p:sp>
      <p:sp>
        <p:nvSpPr>
          <p:cNvPr id="8" name="Footer Placeholder 7">
            <a:extLst>
              <a:ext uri="{FF2B5EF4-FFF2-40B4-BE49-F238E27FC236}">
                <a16:creationId xmlns:a16="http://schemas.microsoft.com/office/drawing/2014/main" id="{5C6A0B10-512B-AD15-12EB-CCF052E49FE4}"/>
              </a:ext>
            </a:extLst>
          </p:cNvPr>
          <p:cNvSpPr>
            <a:spLocks noGrp="1"/>
          </p:cNvSpPr>
          <p:nvPr>
            <p:ph type="ftr" sz="quarter" idx="21"/>
          </p:nvPr>
        </p:nvSpPr>
        <p:spPr/>
        <p:txBody>
          <a:bodyPr/>
          <a:lstStyle/>
          <a:p>
            <a:r>
              <a:rPr lang="en-GB"/>
              <a:t>Document title goes here</a:t>
            </a:r>
            <a:endParaRPr lang="en-GB" dirty="0"/>
          </a:p>
        </p:txBody>
      </p:sp>
      <p:sp>
        <p:nvSpPr>
          <p:cNvPr id="10" name="Slide Number Placeholder 9">
            <a:extLst>
              <a:ext uri="{FF2B5EF4-FFF2-40B4-BE49-F238E27FC236}">
                <a16:creationId xmlns:a16="http://schemas.microsoft.com/office/drawing/2014/main" id="{61264260-746A-BA0E-2DA3-13C75E46B06E}"/>
              </a:ext>
            </a:extLst>
          </p:cNvPr>
          <p:cNvSpPr>
            <a:spLocks noGrp="1"/>
          </p:cNvSpPr>
          <p:nvPr>
            <p:ph type="sldNum" sz="quarter" idx="22"/>
          </p:nvPr>
        </p:nvSpPr>
        <p:spPr/>
        <p:txBody>
          <a:bodyPr/>
          <a:lstStyle/>
          <a:p>
            <a:fld id="{4740549F-F38D-43A2-B780-492AA5F1A2EE}" type="slidenum">
              <a:rPr lang="en-GB" smtClean="0"/>
              <a:pPr/>
              <a:t>‹#›</a:t>
            </a:fld>
            <a:endParaRPr lang="en-GB" dirty="0"/>
          </a:p>
        </p:txBody>
      </p:sp>
    </p:spTree>
    <p:extLst>
      <p:ext uri="{BB962C8B-B14F-4D97-AF65-F5344CB8AC3E}">
        <p14:creationId xmlns:p14="http://schemas.microsoft.com/office/powerpoint/2010/main" val="2898661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7" y="6454630"/>
            <a:ext cx="2546995"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2501118"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28/09/2025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o Footer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10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5E0B53-0EE5-2FED-CDE3-50CE6502F54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5069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4BCDC060-AA88-76B4-40DB-B33C384844A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08849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ue">
    <p:bg>
      <p:bgPr>
        <a:solidFill>
          <a:srgbClr val="0065B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8B0D9DB1-813A-7314-2F1C-5A5E25FC7808}"/>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652465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o Brand Footer - NAVY">
    <p:bg>
      <p:bgPr>
        <a:solidFill>
          <a:srgbClr val="1D213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D09B9DA3-0431-097D-3392-2E3B40D279F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90497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Footer - SEA BLUE">
    <p:bg>
      <p:bgPr>
        <a:solidFill>
          <a:srgbClr val="0F435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F24662C9-E704-627F-D34C-FB682E08BCDC}"/>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605324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Footer - PETROL BLUE">
    <p:bg>
      <p:bgPr>
        <a:solidFill>
          <a:srgbClr val="08323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40E7359F-CC82-4A20-C77D-142091EB74DB}"/>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298589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en">
    <p:bg>
      <p:bgPr>
        <a:solidFill>
          <a:srgbClr val="2E54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CF818E87-18AF-C315-4F8B-DFA2BC73F6A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37472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20AD4249-3919-0D8F-299A-DA702404CC5B}"/>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92407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26ADA2F-9AE8-EC21-3A75-A4E996151C89}"/>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81800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y">
    <p:bg>
      <p:bgPr>
        <a:solidFill>
          <a:srgbClr val="6464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BBB62846-C9D1-E839-EE7E-D671ECB8400C}"/>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1587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 Brand Footer - Light Grey">
    <p:bg>
      <p:bgPr>
        <a:solidFill>
          <a:srgbClr val="F0F0F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72613E8F-F851-70F5-66BE-E0EB05C4263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87532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810232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o Brand Footer - BURGUNDY">
    <p:bg>
      <p:bgPr>
        <a:solidFill>
          <a:srgbClr val="53122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D6FE43B1-A750-8137-C1A5-932E880534A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4359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o Brand Footer - TEAL">
    <p:bg>
      <p:bgPr>
        <a:solidFill>
          <a:srgbClr val="1F988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31CE7586-CDA0-184D-0901-32921E632AD7}"/>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61955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377A8D24-7373-0441-4805-78A7E08C68C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07586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D142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300403" y="2425022"/>
            <a:ext cx="7307507" cy="161274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000" b="0" i="0" dirty="0">
                <a:solidFill>
                  <a:schemeClr val="bg1"/>
                </a:solidFill>
                <a:effectLst/>
                <a:latin typeface="+mn-lt"/>
              </a:rPr>
              <a:t>Course Leader Apprenticeship Programme Manager – Digital</a:t>
            </a:r>
            <a:br>
              <a:rPr lang="en-GB" sz="2400" b="0" i="0" dirty="0">
                <a:solidFill>
                  <a:srgbClr val="000000"/>
                </a:solidFill>
                <a:effectLst/>
                <a:latin typeface="Calibri" panose="020F0502020204030204" pitchFamily="34" charset="0"/>
              </a:rPr>
            </a:br>
            <a:br>
              <a:rPr lang="en-GB" sz="2400" b="0" i="0" dirty="0">
                <a:solidFill>
                  <a:srgbClr val="000000"/>
                </a:solidFill>
                <a:effectLst/>
                <a:latin typeface="Calibri" panose="020F0502020204030204" pitchFamily="34" charset="0"/>
              </a:rPr>
            </a:br>
            <a:r>
              <a:rPr lang="en-GB" sz="2400" b="0" i="0" dirty="0">
                <a:solidFill>
                  <a:schemeClr val="bg1"/>
                </a:solidFill>
                <a:effectLst/>
                <a:latin typeface="Trebuchet MS" panose="020B0703020202090204" pitchFamily="34" charset="0"/>
              </a:rPr>
              <a:t>Computing – Dept Science &amp; Engineering</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300403" y="1448173"/>
            <a:ext cx="4522243" cy="1015663"/>
          </a:xfrm>
          <a:prstGeom prst="rect">
            <a:avLst/>
          </a:prstGeom>
        </p:spPr>
        <p:txBody>
          <a:bodyPr wrap="squar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176296"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6606286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28/09/2025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7" y="6454630"/>
            <a:ext cx="2710957"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704" r:id="rId1"/>
    <p:sldLayoutId id="2147483649" r:id="rId2"/>
    <p:sldLayoutId id="2147483661" r:id="rId3"/>
    <p:sldLayoutId id="2147483693" r:id="rId4"/>
    <p:sldLayoutId id="2147483660" r:id="rId5"/>
    <p:sldLayoutId id="2147483677" r:id="rId6"/>
    <p:sldLayoutId id="2147483675" r:id="rId7"/>
    <p:sldLayoutId id="2147483676" r:id="rId8"/>
    <p:sldLayoutId id="2147483683" r:id="rId9"/>
    <p:sldLayoutId id="2147483678" r:id="rId10"/>
    <p:sldLayoutId id="2147483679" r:id="rId11"/>
    <p:sldLayoutId id="2147483680" r:id="rId12"/>
    <p:sldLayoutId id="2147483681" r:id="rId13"/>
    <p:sldLayoutId id="2147483682" r:id="rId14"/>
    <p:sldLayoutId id="2147483694" r:id="rId15"/>
    <p:sldLayoutId id="2147483695" r:id="rId16"/>
    <p:sldLayoutId id="2147483696" r:id="rId17"/>
    <p:sldLayoutId id="2147483697" r:id="rId18"/>
    <p:sldLayoutId id="2147483650" r:id="rId19"/>
    <p:sldLayoutId id="2147483663" r:id="rId20"/>
    <p:sldLayoutId id="2147483664" r:id="rId21"/>
    <p:sldLayoutId id="2147483674" r:id="rId22"/>
    <p:sldLayoutId id="2147483665" r:id="rId23"/>
    <p:sldLayoutId id="2147483666" r:id="rId24"/>
    <p:sldLayoutId id="2147483667" r:id="rId25"/>
    <p:sldLayoutId id="2147483668" r:id="rId26"/>
    <p:sldLayoutId id="2147483669" r:id="rId27"/>
    <p:sldLayoutId id="2147483685" r:id="rId28"/>
    <p:sldLayoutId id="2147483686" r:id="rId29"/>
    <p:sldLayoutId id="2147483687" r:id="rId30"/>
    <p:sldLayoutId id="2147483688" r:id="rId31"/>
    <p:sldLayoutId id="2147483699" r:id="rId32"/>
    <p:sldLayoutId id="2147483700" r:id="rId33"/>
    <p:sldLayoutId id="2147483701" r:id="rId34"/>
    <p:sldLayoutId id="2147483689" r:id="rId35"/>
    <p:sldLayoutId id="2147483690" r:id="rId36"/>
    <p:sldLayoutId id="2147483691" r:id="rId37"/>
    <p:sldLayoutId id="2147483692" r:id="rId38"/>
    <p:sldLayoutId id="2147483698" r:id="rId39"/>
    <p:sldLayoutId id="2147483702" r:id="rId40"/>
    <p:sldLayoutId id="2147483703" r:id="rId41"/>
    <p:sldLayoutId id="2147483670" r:id="rId42"/>
    <p:sldLayoutId id="2147483671" r:id="rId43"/>
    <p:sldLayoutId id="2147483672" r:id="rId44"/>
    <p:sldLayoutId id="2147483673" r:id="rId45"/>
    <p:sldLayoutId id="2147483684" r:id="rId4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ilitratophotography.wordpress.com/2011/08/30/the-cne-midway-fun/#jp-carousel-1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0.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4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0.xml"/><Relationship Id="rId4" Type="http://schemas.openxmlformats.org/officeDocument/2006/relationships/hyperlink" Target="https://www.instituteforapprenticeships.org/media/1073/digital_and_technology_solutions_professional.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37E6-B65C-1A8F-6115-DA006EEECC1E}"/>
              </a:ext>
            </a:extLst>
          </p:cNvPr>
          <p:cNvSpPr>
            <a:spLocks noGrp="1"/>
          </p:cNvSpPr>
          <p:nvPr>
            <p:ph type="ctrTitle"/>
          </p:nvPr>
        </p:nvSpPr>
        <p:spPr>
          <a:xfrm>
            <a:off x="843406" y="2286766"/>
            <a:ext cx="10092818" cy="770455"/>
          </a:xfrm>
        </p:spPr>
        <p:txBody>
          <a:bodyPr/>
          <a:lstStyle/>
          <a:p>
            <a:r>
              <a:rPr lang="en-GB" sz="6600" dirty="0"/>
              <a:t>EPA Assessor Training</a:t>
            </a:r>
          </a:p>
        </p:txBody>
      </p:sp>
      <p:sp>
        <p:nvSpPr>
          <p:cNvPr id="3" name="Subtitle 2">
            <a:extLst>
              <a:ext uri="{FF2B5EF4-FFF2-40B4-BE49-F238E27FC236}">
                <a16:creationId xmlns:a16="http://schemas.microsoft.com/office/drawing/2014/main" id="{41395908-742A-2011-AE55-F5595E9E9907}"/>
              </a:ext>
            </a:extLst>
          </p:cNvPr>
          <p:cNvSpPr>
            <a:spLocks noGrp="1"/>
          </p:cNvSpPr>
          <p:nvPr>
            <p:ph type="subTitle" idx="1"/>
          </p:nvPr>
        </p:nvSpPr>
        <p:spPr>
          <a:xfrm>
            <a:off x="843405" y="3227475"/>
            <a:ext cx="10758045" cy="770455"/>
          </a:xfrm>
        </p:spPr>
        <p:txBody>
          <a:bodyPr/>
          <a:lstStyle/>
          <a:p>
            <a:r>
              <a:rPr lang="en-GB" dirty="0"/>
              <a:t>BSc Digital &amp; Technology Solutions Degree Apprenticeship</a:t>
            </a:r>
          </a:p>
        </p:txBody>
      </p:sp>
      <p:sp>
        <p:nvSpPr>
          <p:cNvPr id="4" name="TextBox 3">
            <a:extLst>
              <a:ext uri="{FF2B5EF4-FFF2-40B4-BE49-F238E27FC236}">
                <a16:creationId xmlns:a16="http://schemas.microsoft.com/office/drawing/2014/main" id="{F4A03D3E-08A9-6B8C-A8D6-4016307E62B2}"/>
              </a:ext>
            </a:extLst>
          </p:cNvPr>
          <p:cNvSpPr txBox="1"/>
          <p:nvPr/>
        </p:nvSpPr>
        <p:spPr>
          <a:xfrm>
            <a:off x="7243763" y="5014913"/>
            <a:ext cx="4529138" cy="914400"/>
          </a:xfrm>
          <a:prstGeom prst="rect">
            <a:avLst/>
          </a:prstGeom>
          <a:noFill/>
        </p:spPr>
        <p:txBody>
          <a:bodyPr wrap="none" lIns="0" tIns="0" rIns="0" bIns="0" rtlCol="0">
            <a:noAutofit/>
          </a:bodyPr>
          <a:lstStyle/>
          <a:p>
            <a:pPr algn="r" fontAlgn="base"/>
            <a:r>
              <a:rPr lang="en-GB" dirty="0">
                <a:solidFill>
                  <a:schemeClr val="bg1"/>
                </a:solidFill>
              </a:rPr>
              <a:t>I</a:t>
            </a:r>
            <a:r>
              <a:rPr lang="en-GB" b="0" i="0" dirty="0">
                <a:solidFill>
                  <a:schemeClr val="bg1"/>
                </a:solidFill>
                <a:effectLst/>
              </a:rPr>
              <a:t>ntegrated Degree</a:t>
            </a:r>
            <a:r>
              <a:rPr lang="en-GB" dirty="0">
                <a:solidFill>
                  <a:schemeClr val="bg1"/>
                </a:solidFill>
              </a:rPr>
              <a:t> </a:t>
            </a:r>
            <a:br>
              <a:rPr lang="en-GB" dirty="0">
                <a:solidFill>
                  <a:schemeClr val="bg1"/>
                </a:solidFill>
              </a:rPr>
            </a:br>
            <a:r>
              <a:rPr lang="en-GB" b="1" i="0" dirty="0">
                <a:solidFill>
                  <a:schemeClr val="bg1"/>
                </a:solidFill>
                <a:effectLst/>
              </a:rPr>
              <a:t>Reference: </a:t>
            </a:r>
            <a:r>
              <a:rPr lang="en-GB" b="0" i="0" dirty="0">
                <a:solidFill>
                  <a:schemeClr val="bg1"/>
                </a:solidFill>
                <a:effectLst/>
              </a:rPr>
              <a:t>ST0119</a:t>
            </a:r>
          </a:p>
          <a:p>
            <a:pPr algn="r" fontAlgn="base"/>
            <a:r>
              <a:rPr lang="en-GB" b="1" i="0" dirty="0">
                <a:solidFill>
                  <a:schemeClr val="bg1"/>
                </a:solidFill>
                <a:effectLst/>
              </a:rPr>
              <a:t>Version: </a:t>
            </a:r>
            <a:r>
              <a:rPr lang="en-GB" b="0" i="0" dirty="0">
                <a:solidFill>
                  <a:schemeClr val="bg1"/>
                </a:solidFill>
                <a:effectLst/>
              </a:rPr>
              <a:t>1.1</a:t>
            </a:r>
          </a:p>
        </p:txBody>
      </p:sp>
      <p:sp>
        <p:nvSpPr>
          <p:cNvPr id="5" name="TextBox 4">
            <a:extLst>
              <a:ext uri="{FF2B5EF4-FFF2-40B4-BE49-F238E27FC236}">
                <a16:creationId xmlns:a16="http://schemas.microsoft.com/office/drawing/2014/main" id="{1981FC5D-8E11-6256-55BA-5E532FC838ED}"/>
              </a:ext>
            </a:extLst>
          </p:cNvPr>
          <p:cNvSpPr txBox="1"/>
          <p:nvPr/>
        </p:nvSpPr>
        <p:spPr>
          <a:xfrm>
            <a:off x="6471138" y="6531429"/>
            <a:ext cx="0" cy="0"/>
          </a:xfrm>
          <a:prstGeom prst="rect">
            <a:avLst/>
          </a:prstGeom>
          <a:noFill/>
        </p:spPr>
        <p:txBody>
          <a:bodyPr wrap="none" lIns="0" tIns="0" rIns="0" bIns="0" rtlCol="0">
            <a:noAutofit/>
          </a:bodyPr>
          <a:lstStyle/>
          <a:p>
            <a:pPr algn="l"/>
            <a:endParaRPr lang="en-US" dirty="0"/>
          </a:p>
        </p:txBody>
      </p:sp>
      <p:sp>
        <p:nvSpPr>
          <p:cNvPr id="6" name="TextBox 5">
            <a:extLst>
              <a:ext uri="{FF2B5EF4-FFF2-40B4-BE49-F238E27FC236}">
                <a16:creationId xmlns:a16="http://schemas.microsoft.com/office/drawing/2014/main" id="{A8E6CFCD-12E7-C8B6-9CF0-4615BDF8E083}"/>
              </a:ext>
            </a:extLst>
          </p:cNvPr>
          <p:cNvSpPr txBox="1"/>
          <p:nvPr/>
        </p:nvSpPr>
        <p:spPr>
          <a:xfrm>
            <a:off x="10526573" y="5826900"/>
            <a:ext cx="1360628" cy="204826"/>
          </a:xfrm>
          <a:prstGeom prst="rect">
            <a:avLst/>
          </a:prstGeom>
          <a:noFill/>
        </p:spPr>
        <p:txBody>
          <a:bodyPr wrap="square" lIns="0" tIns="0" rIns="0" bIns="0" rtlCol="0">
            <a:noAutofit/>
          </a:bodyPr>
          <a:lstStyle/>
          <a:p>
            <a:pPr algn="ctr"/>
            <a:r>
              <a:rPr lang="en-GB" sz="1100" dirty="0">
                <a:solidFill>
                  <a:schemeClr val="bg1"/>
                </a:solidFill>
                <a:latin typeface="+mj-lt"/>
              </a:rPr>
              <a:t>updated 28/9/2025</a:t>
            </a:r>
          </a:p>
        </p:txBody>
      </p:sp>
    </p:spTree>
    <p:extLst>
      <p:ext uri="{BB962C8B-B14F-4D97-AF65-F5344CB8AC3E}">
        <p14:creationId xmlns:p14="http://schemas.microsoft.com/office/powerpoint/2010/main" val="5701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E869B2-EDB5-C4A2-8A63-E52E92796AFD}"/>
              </a:ext>
            </a:extLst>
          </p:cNvPr>
          <p:cNvSpPr/>
          <p:nvPr/>
        </p:nvSpPr>
        <p:spPr>
          <a:xfrm>
            <a:off x="2598532" y="2895558"/>
            <a:ext cx="6994925" cy="69256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Synoptic Project COM625</a:t>
            </a:r>
            <a:endParaRPr lang="en-GB" sz="3600" dirty="0">
              <a:solidFill>
                <a:schemeClr val="bg1"/>
              </a:solidFill>
            </a:endParaRPr>
          </a:p>
        </p:txBody>
      </p:sp>
      <p:grpSp>
        <p:nvGrpSpPr>
          <p:cNvPr id="3" name="Group 2">
            <a:extLst>
              <a:ext uri="{FF2B5EF4-FFF2-40B4-BE49-F238E27FC236}">
                <a16:creationId xmlns:a16="http://schemas.microsoft.com/office/drawing/2014/main" id="{BEDC4B88-F3D5-9874-3C20-34FFB71D0ABC}"/>
              </a:ext>
            </a:extLst>
          </p:cNvPr>
          <p:cNvGrpSpPr/>
          <p:nvPr/>
        </p:nvGrpSpPr>
        <p:grpSpPr>
          <a:xfrm>
            <a:off x="3704386" y="1643943"/>
            <a:ext cx="4765305" cy="1141037"/>
            <a:chOff x="4124075" y="140642"/>
            <a:chExt cx="4765305" cy="1378593"/>
          </a:xfrm>
        </p:grpSpPr>
        <p:sp>
          <p:nvSpPr>
            <p:cNvPr id="16" name="Arrow: Down 15">
              <a:extLst>
                <a:ext uri="{FF2B5EF4-FFF2-40B4-BE49-F238E27FC236}">
                  <a16:creationId xmlns:a16="http://schemas.microsoft.com/office/drawing/2014/main" id="{45B02CFE-1091-6A69-781E-D72A38663038}"/>
                </a:ext>
              </a:extLst>
            </p:cNvPr>
            <p:cNvSpPr/>
            <p:nvPr/>
          </p:nvSpPr>
          <p:spPr>
            <a:xfrm>
              <a:off x="4124075" y="140642"/>
              <a:ext cx="4765305" cy="1378593"/>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TextBox 16">
              <a:extLst>
                <a:ext uri="{FF2B5EF4-FFF2-40B4-BE49-F238E27FC236}">
                  <a16:creationId xmlns:a16="http://schemas.microsoft.com/office/drawing/2014/main" id="{31F5EFF6-334F-48EA-2BA6-5A5D9D9B7518}"/>
                </a:ext>
              </a:extLst>
            </p:cNvPr>
            <p:cNvSpPr txBox="1"/>
            <p:nvPr/>
          </p:nvSpPr>
          <p:spPr>
            <a:xfrm>
              <a:off x="5319373" y="438278"/>
              <a:ext cx="2374710" cy="391660"/>
            </a:xfrm>
            <a:prstGeom prst="rect">
              <a:avLst/>
            </a:prstGeom>
            <a:noFill/>
          </p:spPr>
          <p:txBody>
            <a:bodyPr wrap="none" lIns="0" tIns="0" rIns="0" bIns="0" rtlCol="0">
              <a:noAutofit/>
            </a:bodyPr>
            <a:lstStyle/>
            <a:p>
              <a:pPr algn="ctr"/>
              <a:r>
                <a:rPr lang="en-GB" sz="3200" b="1" dirty="0">
                  <a:solidFill>
                    <a:schemeClr val="bg1"/>
                  </a:solidFill>
                </a:rPr>
                <a:t>Gateway</a:t>
              </a:r>
            </a:p>
          </p:txBody>
        </p:sp>
      </p:grpSp>
      <p:sp>
        <p:nvSpPr>
          <p:cNvPr id="2" name="Rectangle: Rounded Corners 1">
            <a:extLst>
              <a:ext uri="{FF2B5EF4-FFF2-40B4-BE49-F238E27FC236}">
                <a16:creationId xmlns:a16="http://schemas.microsoft.com/office/drawing/2014/main" id="{A08C5822-F5CE-4FEE-1B80-5347E260B677}"/>
              </a:ext>
            </a:extLst>
          </p:cNvPr>
          <p:cNvSpPr/>
          <p:nvPr/>
        </p:nvSpPr>
        <p:spPr>
          <a:xfrm>
            <a:off x="2598532" y="4970680"/>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End Point Assessment (EPA)</a:t>
            </a:r>
            <a:endParaRPr lang="en-GB" sz="3600" dirty="0">
              <a:solidFill>
                <a:schemeClr val="bg1"/>
              </a:solidFill>
            </a:endParaRPr>
          </a:p>
        </p:txBody>
      </p:sp>
      <p:sp>
        <p:nvSpPr>
          <p:cNvPr id="5" name="TextBox 4">
            <a:extLst>
              <a:ext uri="{FF2B5EF4-FFF2-40B4-BE49-F238E27FC236}">
                <a16:creationId xmlns:a16="http://schemas.microsoft.com/office/drawing/2014/main" id="{3C78E52E-85F0-2FF5-E1B8-B40DFC4456CC}"/>
              </a:ext>
            </a:extLst>
          </p:cNvPr>
          <p:cNvSpPr txBox="1"/>
          <p:nvPr/>
        </p:nvSpPr>
        <p:spPr>
          <a:xfrm>
            <a:off x="-4" y="7263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
        <p:nvSpPr>
          <p:cNvPr id="7" name="Rectangle: Rounded Corners 6">
            <a:extLst>
              <a:ext uri="{FF2B5EF4-FFF2-40B4-BE49-F238E27FC236}">
                <a16:creationId xmlns:a16="http://schemas.microsoft.com/office/drawing/2014/main" id="{EC871BAB-04A9-497C-1331-EBC03F25BBA6}"/>
              </a:ext>
            </a:extLst>
          </p:cNvPr>
          <p:cNvSpPr/>
          <p:nvPr/>
        </p:nvSpPr>
        <p:spPr>
          <a:xfrm>
            <a:off x="8892518" y="3770144"/>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Employer Reference</a:t>
            </a:r>
          </a:p>
        </p:txBody>
      </p:sp>
      <p:sp>
        <p:nvSpPr>
          <p:cNvPr id="8" name="Rectangle: Rounded Corners 7">
            <a:extLst>
              <a:ext uri="{FF2B5EF4-FFF2-40B4-BE49-F238E27FC236}">
                <a16:creationId xmlns:a16="http://schemas.microsoft.com/office/drawing/2014/main" id="{BAFD872A-ACA2-28C8-E798-51B67C35D006}"/>
              </a:ext>
            </a:extLst>
          </p:cNvPr>
          <p:cNvSpPr/>
          <p:nvPr/>
        </p:nvSpPr>
        <p:spPr>
          <a:xfrm>
            <a:off x="620109" y="158326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Gateway EPA Ready Meeting &amp; Sign off</a:t>
            </a:r>
          </a:p>
        </p:txBody>
      </p:sp>
      <p:sp>
        <p:nvSpPr>
          <p:cNvPr id="11" name="Rectangle: Rounded Corners 10">
            <a:extLst>
              <a:ext uri="{FF2B5EF4-FFF2-40B4-BE49-F238E27FC236}">
                <a16:creationId xmlns:a16="http://schemas.microsoft.com/office/drawing/2014/main" id="{C84B1704-90E4-221F-6D02-2EEBA23ADE48}"/>
              </a:ext>
            </a:extLst>
          </p:cNvPr>
          <p:cNvSpPr/>
          <p:nvPr/>
        </p:nvSpPr>
        <p:spPr>
          <a:xfrm>
            <a:off x="620108" y="440795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KSB Portfolio Mapping/Matrix</a:t>
            </a:r>
          </a:p>
        </p:txBody>
      </p:sp>
      <p:sp>
        <p:nvSpPr>
          <p:cNvPr id="9" name="Rectangle: Rounded Corners 8">
            <a:extLst>
              <a:ext uri="{FF2B5EF4-FFF2-40B4-BE49-F238E27FC236}">
                <a16:creationId xmlns:a16="http://schemas.microsoft.com/office/drawing/2014/main" id="{BBEE0909-08DF-FF38-92EF-926AF3065EB1}"/>
              </a:ext>
            </a:extLst>
          </p:cNvPr>
          <p:cNvSpPr/>
          <p:nvPr/>
        </p:nvSpPr>
        <p:spPr>
          <a:xfrm>
            <a:off x="2598535" y="659451"/>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rPr>
              <a:t>On </a:t>
            </a:r>
            <a:r>
              <a:rPr lang="en-US" sz="3600" b="1" dirty="0" err="1">
                <a:solidFill>
                  <a:schemeClr val="bg1"/>
                </a:solidFill>
                <a:latin typeface="Trebuchet MS" charset="0"/>
              </a:rPr>
              <a:t>Programme</a:t>
            </a:r>
            <a:r>
              <a:rPr lang="en-US" sz="3600" b="1" dirty="0">
                <a:solidFill>
                  <a:schemeClr val="bg1"/>
                </a:solidFill>
                <a:latin typeface="Trebuchet MS" charset="0"/>
              </a:rPr>
              <a:t> Completion</a:t>
            </a:r>
            <a:endParaRPr lang="en-GB" sz="3600" dirty="0">
              <a:solidFill>
                <a:schemeClr val="bg1"/>
              </a:solidFill>
            </a:endParaRPr>
          </a:p>
        </p:txBody>
      </p:sp>
      <p:sp>
        <p:nvSpPr>
          <p:cNvPr id="12" name="Arrow: Down 11">
            <a:extLst>
              <a:ext uri="{FF2B5EF4-FFF2-40B4-BE49-F238E27FC236}">
                <a16:creationId xmlns:a16="http://schemas.microsoft.com/office/drawing/2014/main" id="{0FF2C460-D601-810B-75EC-B22307D88162}"/>
              </a:ext>
            </a:extLst>
          </p:cNvPr>
          <p:cNvSpPr/>
          <p:nvPr/>
        </p:nvSpPr>
        <p:spPr>
          <a:xfrm>
            <a:off x="3713341" y="3886969"/>
            <a:ext cx="4765305" cy="968991"/>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4" name="Rectangle: Rounded Corners 13">
            <a:extLst>
              <a:ext uri="{FF2B5EF4-FFF2-40B4-BE49-F238E27FC236}">
                <a16:creationId xmlns:a16="http://schemas.microsoft.com/office/drawing/2014/main" id="{764AA67E-243E-D00C-8551-462613AB6940}"/>
              </a:ext>
            </a:extLst>
          </p:cNvPr>
          <p:cNvSpPr/>
          <p:nvPr/>
        </p:nvSpPr>
        <p:spPr>
          <a:xfrm>
            <a:off x="8892517" y="4331259"/>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a:t>
            </a:r>
            <a:br>
              <a:rPr lang="en-GB" sz="1100" dirty="0">
                <a:solidFill>
                  <a:schemeClr val="tx1"/>
                </a:solidFill>
              </a:rPr>
            </a:br>
            <a:r>
              <a:rPr lang="en-GB" sz="1100" dirty="0">
                <a:solidFill>
                  <a:schemeClr val="tx1"/>
                </a:solidFill>
              </a:rPr>
              <a:t> Off-the-Job Tracker</a:t>
            </a:r>
          </a:p>
        </p:txBody>
      </p:sp>
      <p:sp>
        <p:nvSpPr>
          <p:cNvPr id="19" name="Rectangle: Rounded Corners 18">
            <a:extLst>
              <a:ext uri="{FF2B5EF4-FFF2-40B4-BE49-F238E27FC236}">
                <a16:creationId xmlns:a16="http://schemas.microsoft.com/office/drawing/2014/main" id="{5A7BE2FD-768B-B672-9E69-679DE1FA5730}"/>
              </a:ext>
            </a:extLst>
          </p:cNvPr>
          <p:cNvSpPr/>
          <p:nvPr/>
        </p:nvSpPr>
        <p:spPr>
          <a:xfrm>
            <a:off x="8892517" y="1552755"/>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Synoptic Project Outline</a:t>
            </a:r>
          </a:p>
        </p:txBody>
      </p:sp>
      <p:sp>
        <p:nvSpPr>
          <p:cNvPr id="6" name="Rectangle: Rounded Corners 5">
            <a:extLst>
              <a:ext uri="{FF2B5EF4-FFF2-40B4-BE49-F238E27FC236}">
                <a16:creationId xmlns:a16="http://schemas.microsoft.com/office/drawing/2014/main" id="{C8646639-18B7-DE41-C646-BD7046E40AE5}"/>
              </a:ext>
            </a:extLst>
          </p:cNvPr>
          <p:cNvSpPr/>
          <p:nvPr/>
        </p:nvSpPr>
        <p:spPr>
          <a:xfrm>
            <a:off x="587361" y="3790796"/>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 </a:t>
            </a:r>
            <a:br>
              <a:rPr lang="en-GB" sz="1100" dirty="0">
                <a:solidFill>
                  <a:schemeClr val="tx1"/>
                </a:solidFill>
              </a:rPr>
            </a:br>
            <a:r>
              <a:rPr lang="en-GB" sz="1100" dirty="0">
                <a:solidFill>
                  <a:schemeClr val="tx1"/>
                </a:solidFill>
              </a:rPr>
              <a:t>Synoptic Project &amp; Report</a:t>
            </a:r>
          </a:p>
        </p:txBody>
      </p:sp>
    </p:spTree>
    <p:extLst>
      <p:ext uri="{BB962C8B-B14F-4D97-AF65-F5344CB8AC3E}">
        <p14:creationId xmlns:p14="http://schemas.microsoft.com/office/powerpoint/2010/main" val="24185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7" grpId="0" animBg="1"/>
      <p:bldP spid="8" grpId="0" animBg="1"/>
      <p:bldP spid="11" grpId="0" animBg="1"/>
      <p:bldP spid="9" grpId="0" animBg="1"/>
      <p:bldP spid="12" grpId="0" animBg="1"/>
      <p:bldP spid="14" grpId="0" animBg="1"/>
      <p:bldP spid="19"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9888"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457978" y="479436"/>
            <a:ext cx="7305795" cy="3814011"/>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End Point Assessment (EPA).</a:t>
            </a:r>
            <a:br>
              <a:rPr lang="en-GB" sz="2800" dirty="0">
                <a:solidFill>
                  <a:schemeClr val="bg1"/>
                </a:solidFill>
              </a:rPr>
            </a:br>
            <a:br>
              <a:rPr lang="en-GB" sz="2800" dirty="0">
                <a:solidFill>
                  <a:schemeClr val="bg1"/>
                </a:solidFill>
              </a:rPr>
            </a:br>
            <a:endParaRPr lang="en-GB" sz="1000" dirty="0">
              <a:solidFill>
                <a:schemeClr val="bg1"/>
              </a:solidFill>
            </a:endParaRPr>
          </a:p>
          <a:p>
            <a:r>
              <a:rPr lang="en-GB" sz="2800" dirty="0">
                <a:solidFill>
                  <a:schemeClr val="bg1"/>
                </a:solidFill>
              </a:rPr>
              <a:t>This meeting will also verify that all required documents, including the off-the-job training tracker, portfolio mapping and employer reference, have been completed.</a:t>
            </a:r>
          </a:p>
        </p:txBody>
      </p:sp>
    </p:spTree>
    <p:extLst>
      <p:ext uri="{BB962C8B-B14F-4D97-AF65-F5344CB8AC3E}">
        <p14:creationId xmlns:p14="http://schemas.microsoft.com/office/powerpoint/2010/main" val="230838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7D13C-77AC-7748-91B4-6933C938A38A}"/>
              </a:ext>
            </a:extLst>
          </p:cNvPr>
          <p:cNvSpPr txBox="1"/>
          <p:nvPr/>
        </p:nvSpPr>
        <p:spPr>
          <a:xfrm>
            <a:off x="972868" y="770531"/>
            <a:ext cx="10246263" cy="2862322"/>
          </a:xfrm>
          <a:prstGeom prst="rect">
            <a:avLst/>
          </a:prstGeom>
          <a:noFill/>
        </p:spPr>
        <p:txBody>
          <a:bodyPr wrap="square">
            <a:spAutoFit/>
          </a:bodyPr>
          <a:lstStyle/>
          <a:p>
            <a:r>
              <a:rPr lang="en-GB" sz="3600" dirty="0">
                <a:solidFill>
                  <a:schemeClr val="bg1"/>
                </a:solidFill>
                <a:latin typeface="Trebuchet MS" panose="020B0703020202090204" pitchFamily="34" charset="0"/>
              </a:rPr>
              <a:t>The </a:t>
            </a:r>
            <a:r>
              <a:rPr lang="en-GB" sz="3600" b="1" dirty="0">
                <a:solidFill>
                  <a:schemeClr val="bg1"/>
                </a:solidFill>
                <a:latin typeface="Trebuchet MS" panose="020B0703020202090204" pitchFamily="34" charset="0"/>
              </a:rPr>
              <a:t>Synoptic work-based </a:t>
            </a:r>
            <a:r>
              <a:rPr lang="en-GB" sz="3600" dirty="0">
                <a:solidFill>
                  <a:schemeClr val="bg1"/>
                </a:solidFill>
                <a:latin typeface="Trebuchet MS" panose="020B0703020202090204" pitchFamily="34" charset="0"/>
              </a:rPr>
              <a:t>project</a:t>
            </a:r>
            <a:r>
              <a:rPr lang="en-GB" sz="3600" b="1" dirty="0">
                <a:solidFill>
                  <a:schemeClr val="bg1"/>
                </a:solidFill>
                <a:latin typeface="Trebuchet MS" panose="020B0703020202090204" pitchFamily="34" charset="0"/>
              </a:rPr>
              <a:t> </a:t>
            </a:r>
            <a:r>
              <a:rPr lang="en-GB" sz="3600" dirty="0">
                <a:solidFill>
                  <a:schemeClr val="bg1"/>
                </a:solidFill>
                <a:latin typeface="Trebuchet MS" panose="020B0703020202090204" pitchFamily="34" charset="0"/>
              </a:rPr>
              <a:t>takes place near the end of the apprenticeship. It is a </a:t>
            </a:r>
            <a:r>
              <a:rPr lang="en-GB" sz="3600" b="1" dirty="0">
                <a:solidFill>
                  <a:schemeClr val="bg1"/>
                </a:solidFill>
                <a:latin typeface="Trebuchet MS" panose="020B0703020202090204" pitchFamily="34" charset="0"/>
              </a:rPr>
              <a:t>substantial piece of work </a:t>
            </a:r>
            <a:r>
              <a:rPr lang="en-GB" sz="3600" dirty="0">
                <a:solidFill>
                  <a:schemeClr val="bg1"/>
                </a:solidFill>
                <a:latin typeface="Trebuchet MS" panose="020B0703020202090204" pitchFamily="34" charset="0"/>
              </a:rPr>
              <a:t>and covers the skills, knowledge and behaviours defined in the standard</a:t>
            </a:r>
            <a:r>
              <a:rPr lang="en-GB" sz="3200" dirty="0">
                <a:solidFill>
                  <a:schemeClr val="bg1"/>
                </a:solidFill>
                <a:latin typeface="Trebuchet MS" panose="020B0703020202090204" pitchFamily="34" charset="0"/>
              </a:rPr>
              <a:t>. </a:t>
            </a:r>
          </a:p>
        </p:txBody>
      </p:sp>
      <p:pic>
        <p:nvPicPr>
          <p:cNvPr id="16" name="Graphic 15" descr="Programmer female outline">
            <a:extLst>
              <a:ext uri="{FF2B5EF4-FFF2-40B4-BE49-F238E27FC236}">
                <a16:creationId xmlns:a16="http://schemas.microsoft.com/office/drawing/2014/main" id="{D70F2CE2-2289-C662-7696-D243F4C69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4935" y="3429000"/>
            <a:ext cx="2199681" cy="2199681"/>
          </a:xfrm>
          <a:prstGeom prst="rect">
            <a:avLst/>
          </a:prstGeom>
        </p:spPr>
      </p:pic>
      <p:pic>
        <p:nvPicPr>
          <p:cNvPr id="18" name="Graphic 17" descr="Programmer male outline">
            <a:extLst>
              <a:ext uri="{FF2B5EF4-FFF2-40B4-BE49-F238E27FC236}">
                <a16:creationId xmlns:a16="http://schemas.microsoft.com/office/drawing/2014/main" id="{48F71928-426C-3D55-1419-C393C06E0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9640" y="3429000"/>
            <a:ext cx="2199681" cy="2199681"/>
          </a:xfrm>
          <a:prstGeom prst="rect">
            <a:avLst/>
          </a:prstGeom>
        </p:spPr>
      </p:pic>
    </p:spTree>
    <p:extLst>
      <p:ext uri="{BB962C8B-B14F-4D97-AF65-F5344CB8AC3E}">
        <p14:creationId xmlns:p14="http://schemas.microsoft.com/office/powerpoint/2010/main" val="91016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477837" y="660797"/>
            <a:ext cx="10877551" cy="5755422"/>
          </a:xfrm>
          <a:prstGeom prst="rect">
            <a:avLst/>
          </a:prstGeom>
          <a:noFill/>
        </p:spPr>
        <p:txBody>
          <a:bodyPr wrap="square">
            <a:spAutoFit/>
          </a:bodyPr>
          <a:lstStyle/>
          <a:p>
            <a:r>
              <a:rPr lang="en-GB" sz="3600" dirty="0">
                <a:solidFill>
                  <a:schemeClr val="bg1"/>
                </a:solidFill>
              </a:rPr>
              <a:t>The </a:t>
            </a:r>
            <a:r>
              <a:rPr lang="en-GB" sz="3600" b="1" dirty="0">
                <a:solidFill>
                  <a:schemeClr val="bg1"/>
                </a:solidFill>
              </a:rPr>
              <a:t>End Point Assessment (EPA) </a:t>
            </a:r>
            <a:r>
              <a:rPr lang="en-GB" sz="3600" dirty="0">
                <a:solidFill>
                  <a:schemeClr val="bg1"/>
                </a:solidFill>
              </a:rPr>
              <a:t>integrates the project outcomes and presentation into the overall Synoptic Project Assessment.</a:t>
            </a:r>
          </a:p>
          <a:p>
            <a:endParaRPr lang="en-GB" sz="2000" dirty="0">
              <a:solidFill>
                <a:schemeClr val="bg1"/>
              </a:solidFill>
            </a:endParaRPr>
          </a:p>
          <a:p>
            <a:r>
              <a:rPr lang="en-GB" sz="3000" b="1" dirty="0">
                <a:solidFill>
                  <a:schemeClr val="bg1"/>
                </a:solidFill>
              </a:rPr>
              <a:t>Two methods of assessment:</a:t>
            </a:r>
          </a:p>
          <a:p>
            <a:pPr marL="971550" lvl="1" indent="-514350">
              <a:buFont typeface="+mj-lt"/>
              <a:buAutoNum type="arabicPeriod"/>
            </a:pPr>
            <a:r>
              <a:rPr lang="en-GB" sz="3000" dirty="0">
                <a:solidFill>
                  <a:schemeClr val="bg1"/>
                </a:solidFill>
              </a:rPr>
              <a:t>Synoptic Work based Project</a:t>
            </a:r>
            <a:br>
              <a:rPr lang="en-GB" sz="3000" dirty="0">
                <a:solidFill>
                  <a:schemeClr val="bg1"/>
                </a:solidFill>
              </a:rPr>
            </a:br>
            <a:r>
              <a:rPr lang="en-GB" sz="2400" dirty="0">
                <a:solidFill>
                  <a:schemeClr val="bg1"/>
                </a:solidFill>
              </a:rPr>
              <a:t>Practical &amp; reporting </a:t>
            </a:r>
            <a:br>
              <a:rPr lang="en-GB" sz="2400" dirty="0">
                <a:solidFill>
                  <a:schemeClr val="bg1"/>
                </a:solidFill>
              </a:rPr>
            </a:br>
            <a:endParaRPr lang="en-GB" sz="2400" dirty="0">
              <a:solidFill>
                <a:schemeClr val="bg1"/>
              </a:solidFill>
            </a:endParaRPr>
          </a:p>
          <a:p>
            <a:pPr marL="971550" lvl="1" indent="-514350">
              <a:buFont typeface="+mj-lt"/>
              <a:buAutoNum type="arabicPeriod"/>
            </a:pPr>
            <a:r>
              <a:rPr lang="en-GB" sz="3000" dirty="0">
                <a:solidFill>
                  <a:schemeClr val="bg1"/>
                </a:solidFill>
              </a:rPr>
              <a:t>Presentation 1 hour (30mins plus Q&amp;A)</a:t>
            </a:r>
            <a:br>
              <a:rPr lang="en-GB" sz="3000" dirty="0">
                <a:solidFill>
                  <a:schemeClr val="bg1"/>
                </a:solidFill>
              </a:rPr>
            </a:br>
            <a:r>
              <a:rPr lang="en-GB" sz="2400" dirty="0">
                <a:solidFill>
                  <a:schemeClr val="bg1"/>
                </a:solidFill>
              </a:rPr>
              <a:t>to the </a:t>
            </a:r>
            <a:r>
              <a:rPr lang="en-GB" sz="2400" b="1" dirty="0">
                <a:solidFill>
                  <a:schemeClr val="bg1"/>
                </a:solidFill>
              </a:rPr>
              <a:t>EPA Assessor, Tutor &amp; Employer</a:t>
            </a:r>
          </a:p>
          <a:p>
            <a:endParaRPr lang="en-GB" sz="3600" dirty="0">
              <a:solidFill>
                <a:schemeClr val="bg1"/>
              </a:solidFill>
            </a:endParaRPr>
          </a:p>
          <a:p>
            <a:endParaRPr lang="en-GB" sz="3600" dirty="0">
              <a:solidFill>
                <a:schemeClr val="bg1"/>
              </a:solidFill>
            </a:endParaRPr>
          </a:p>
        </p:txBody>
      </p:sp>
      <p:sp>
        <p:nvSpPr>
          <p:cNvPr id="3" name="Rectangle 2">
            <a:extLst>
              <a:ext uri="{FF2B5EF4-FFF2-40B4-BE49-F238E27FC236}">
                <a16:creationId xmlns:a16="http://schemas.microsoft.com/office/drawing/2014/main" id="{A6E182D2-346F-6D1C-8E95-876C3E7BA09D}"/>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pic>
        <p:nvPicPr>
          <p:cNvPr id="4" name="Graphic 3" descr="Programmer female outline">
            <a:extLst>
              <a:ext uri="{FF2B5EF4-FFF2-40B4-BE49-F238E27FC236}">
                <a16:creationId xmlns:a16="http://schemas.microsoft.com/office/drawing/2014/main" id="{072C08D5-009B-EFB8-C54D-D831C3CDB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3693" y="3212432"/>
            <a:ext cx="2199681" cy="2199681"/>
          </a:xfrm>
          <a:prstGeom prst="rect">
            <a:avLst/>
          </a:prstGeom>
        </p:spPr>
      </p:pic>
      <p:pic>
        <p:nvPicPr>
          <p:cNvPr id="6" name="Graphic 5" descr="Programmer male outline">
            <a:extLst>
              <a:ext uri="{FF2B5EF4-FFF2-40B4-BE49-F238E27FC236}">
                <a16:creationId xmlns:a16="http://schemas.microsoft.com/office/drawing/2014/main" id="{1E78BD12-F54E-3688-B879-71B79B82BC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8398" y="3212432"/>
            <a:ext cx="2199681" cy="2199681"/>
          </a:xfrm>
          <a:prstGeom prst="rect">
            <a:avLst/>
          </a:prstGeom>
        </p:spPr>
      </p:pic>
    </p:spTree>
    <p:extLst>
      <p:ext uri="{BB962C8B-B14F-4D97-AF65-F5344CB8AC3E}">
        <p14:creationId xmlns:p14="http://schemas.microsoft.com/office/powerpoint/2010/main" val="3784333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ycle with people outline">
            <a:extLst>
              <a:ext uri="{FF2B5EF4-FFF2-40B4-BE49-F238E27FC236}">
                <a16:creationId xmlns:a16="http://schemas.microsoft.com/office/drawing/2014/main" id="{982BBC20-37A7-9555-AE28-AE1933287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24" y="-179278"/>
            <a:ext cx="5236234" cy="5236234"/>
          </a:xfrm>
          <a:prstGeom prst="rect">
            <a:avLst/>
          </a:prstGeom>
        </p:spPr>
      </p:pic>
      <p:sp>
        <p:nvSpPr>
          <p:cNvPr id="5" name="TextBox 4">
            <a:extLst>
              <a:ext uri="{FF2B5EF4-FFF2-40B4-BE49-F238E27FC236}">
                <a16:creationId xmlns:a16="http://schemas.microsoft.com/office/drawing/2014/main" id="{09B88D25-E095-A57A-59F2-E7506CAED997}"/>
              </a:ext>
            </a:extLst>
          </p:cNvPr>
          <p:cNvSpPr txBox="1"/>
          <p:nvPr/>
        </p:nvSpPr>
        <p:spPr>
          <a:xfrm>
            <a:off x="4226942" y="532641"/>
            <a:ext cx="7599871" cy="4524315"/>
          </a:xfrm>
          <a:prstGeom prst="rect">
            <a:avLst/>
          </a:prstGeom>
          <a:noFill/>
        </p:spPr>
        <p:txBody>
          <a:bodyPr wrap="square">
            <a:spAutoFit/>
          </a:bodyPr>
          <a:lstStyle/>
          <a:p>
            <a:pPr marL="457200"/>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"The presentation is a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structured discussion between the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apprentice</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and their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university lecturer/s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and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employer</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focusing on the outcomes of the synoptic project</a:t>
            </a:r>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It covers both what the apprentice has done, the standard of their work, and how they have done it."</a:t>
            </a:r>
            <a:b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br>
            <a:endParaRPr lang="en-GB"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012E3B8-1394-C062-E623-330609E4C49C}"/>
              </a:ext>
            </a:extLst>
          </p:cNvPr>
          <p:cNvSpPr txBox="1"/>
          <p:nvPr/>
        </p:nvSpPr>
        <p:spPr>
          <a:xfrm>
            <a:off x="8721306" y="4807376"/>
            <a:ext cx="3217651" cy="369332"/>
          </a:xfrm>
          <a:prstGeom prst="rect">
            <a:avLst/>
          </a:prstGeom>
          <a:noFill/>
        </p:spPr>
        <p:txBody>
          <a:bodyPr wrap="square">
            <a:spAutoFit/>
          </a:bodyPr>
          <a:lstStyle/>
          <a:p>
            <a:pPr algn="r"/>
            <a:r>
              <a:rPr lang="en-GB" dirty="0">
                <a:solidFill>
                  <a:schemeClr val="bg1"/>
                </a:solidFill>
              </a:rPr>
              <a:t>The Presentation (P.7 2.2.3) </a:t>
            </a:r>
          </a:p>
        </p:txBody>
      </p:sp>
      <p:sp>
        <p:nvSpPr>
          <p:cNvPr id="9" name="TextBox 8">
            <a:extLst>
              <a:ext uri="{FF2B5EF4-FFF2-40B4-BE49-F238E27FC236}">
                <a16:creationId xmlns:a16="http://schemas.microsoft.com/office/drawing/2014/main" id="{FB2B913F-DA65-04CC-5E8E-B12890659897}"/>
              </a:ext>
            </a:extLst>
          </p:cNvPr>
          <p:cNvSpPr txBox="1"/>
          <p:nvPr/>
        </p:nvSpPr>
        <p:spPr>
          <a:xfrm>
            <a:off x="897148" y="5665792"/>
            <a:ext cx="10791645" cy="400110"/>
          </a:xfrm>
          <a:prstGeom prst="rect">
            <a:avLst/>
          </a:prstGeom>
          <a:noFill/>
        </p:spPr>
        <p:txBody>
          <a:bodyPr wrap="square">
            <a:spAutoFit/>
          </a:bodyPr>
          <a:lstStyle/>
          <a:p>
            <a:r>
              <a:rPr lang="en-GB" sz="1000" b="1"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INSTITUTE FOR APPRENTICESHIPS.ORG, 2015</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DIGITAL INDUSTRIES -ASSESSMENT PLAN DIGITAL &amp; TECHNOLOGY SOLUTIONS PROFESSIONAL BSC (Hons) Digital &amp; Technology Solutions [viewed 14 February 2025]. Available from: </a:t>
            </a:r>
            <a:r>
              <a:rPr lang="en-GB" sz="1000" u="sng"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https://www.instituteforapprenticeships.org/media/1073/digital_and_technology_solutions_professional.pdf</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F6418FD-387C-9271-2D63-51CE29968A2A}"/>
              </a:ext>
            </a:extLst>
          </p:cNvPr>
          <p:cNvSpPr txBox="1"/>
          <p:nvPr/>
        </p:nvSpPr>
        <p:spPr>
          <a:xfrm>
            <a:off x="643736" y="4337914"/>
            <a:ext cx="958291" cy="318381"/>
          </a:xfrm>
          <a:prstGeom prst="rect">
            <a:avLst/>
          </a:prstGeom>
          <a:solidFill>
            <a:srgbClr val="FFC000"/>
          </a:solidFill>
        </p:spPr>
        <p:txBody>
          <a:bodyPr wrap="none" lIns="0" tIns="0" rIns="0" bIns="0" rtlCol="0">
            <a:noAutofit/>
          </a:bodyPr>
          <a:lstStyle/>
          <a:p>
            <a:pPr algn="ctr"/>
            <a:r>
              <a:rPr lang="en-GB" b="1" dirty="0"/>
              <a:t>Tutor</a:t>
            </a:r>
          </a:p>
        </p:txBody>
      </p:sp>
      <p:sp>
        <p:nvSpPr>
          <p:cNvPr id="4" name="TextBox 3">
            <a:extLst>
              <a:ext uri="{FF2B5EF4-FFF2-40B4-BE49-F238E27FC236}">
                <a16:creationId xmlns:a16="http://schemas.microsoft.com/office/drawing/2014/main" id="{4EC3587A-184C-A590-B539-162881ACDBBF}"/>
              </a:ext>
            </a:extLst>
          </p:cNvPr>
          <p:cNvSpPr txBox="1"/>
          <p:nvPr/>
        </p:nvSpPr>
        <p:spPr>
          <a:xfrm>
            <a:off x="2987363" y="4337914"/>
            <a:ext cx="1127435" cy="318381"/>
          </a:xfrm>
          <a:prstGeom prst="rect">
            <a:avLst/>
          </a:prstGeom>
          <a:solidFill>
            <a:srgbClr val="FFC000"/>
          </a:solidFill>
        </p:spPr>
        <p:txBody>
          <a:bodyPr wrap="none" lIns="0" tIns="0" rIns="0" bIns="0" rtlCol="0">
            <a:noAutofit/>
          </a:bodyPr>
          <a:lstStyle/>
          <a:p>
            <a:pPr algn="ctr"/>
            <a:r>
              <a:rPr lang="en-GB" b="1" dirty="0"/>
              <a:t>Employer</a:t>
            </a:r>
          </a:p>
        </p:txBody>
      </p:sp>
      <p:sp>
        <p:nvSpPr>
          <p:cNvPr id="6" name="TextBox 5">
            <a:extLst>
              <a:ext uri="{FF2B5EF4-FFF2-40B4-BE49-F238E27FC236}">
                <a16:creationId xmlns:a16="http://schemas.microsoft.com/office/drawing/2014/main" id="{B1EEF980-9FB4-F696-4625-A379C55066B8}"/>
              </a:ext>
            </a:extLst>
          </p:cNvPr>
          <p:cNvSpPr txBox="1"/>
          <p:nvPr/>
        </p:nvSpPr>
        <p:spPr>
          <a:xfrm>
            <a:off x="1602027" y="2331635"/>
            <a:ext cx="1373716" cy="318381"/>
          </a:xfrm>
          <a:prstGeom prst="rect">
            <a:avLst/>
          </a:prstGeom>
          <a:solidFill>
            <a:srgbClr val="FFC000"/>
          </a:solidFill>
        </p:spPr>
        <p:txBody>
          <a:bodyPr wrap="none" lIns="0" tIns="0" rIns="0" bIns="0" rtlCol="0">
            <a:noAutofit/>
          </a:bodyPr>
          <a:lstStyle/>
          <a:p>
            <a:pPr algn="ctr"/>
            <a:r>
              <a:rPr lang="en-GB" b="1" dirty="0"/>
              <a:t>EPA Assessor</a:t>
            </a:r>
          </a:p>
        </p:txBody>
      </p:sp>
    </p:spTree>
    <p:extLst>
      <p:ext uri="{BB962C8B-B14F-4D97-AF65-F5344CB8AC3E}">
        <p14:creationId xmlns:p14="http://schemas.microsoft.com/office/powerpoint/2010/main" val="34001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27</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459067"/>
            <a:ext cx="10133768" cy="5201424"/>
          </a:xfrm>
          <a:prstGeom prst="rect">
            <a:avLst/>
          </a:prstGeom>
          <a:noFill/>
        </p:spPr>
        <p:txBody>
          <a:bodyPr wrap="square">
            <a:spAutoFit/>
          </a:bodyPr>
          <a:lstStyle/>
          <a:p>
            <a:r>
              <a:rPr lang="en-GB" sz="4400" b="1" dirty="0">
                <a:solidFill>
                  <a:schemeClr val="bg1"/>
                </a:solidFill>
              </a:rPr>
              <a:t>EPA Assessor</a:t>
            </a:r>
            <a:br>
              <a:rPr lang="en-GB" sz="3200" b="1" dirty="0">
                <a:solidFill>
                  <a:schemeClr val="bg1"/>
                </a:solidFill>
              </a:rPr>
            </a:br>
            <a:r>
              <a:rPr lang="en-GB" sz="3200" b="1" dirty="0">
                <a:solidFill>
                  <a:schemeClr val="bg1"/>
                </a:solidFill>
              </a:rPr>
              <a:t>T</a:t>
            </a:r>
            <a:r>
              <a:rPr lang="en-GB" sz="3200" b="0" i="0" dirty="0">
                <a:solidFill>
                  <a:schemeClr val="bg1"/>
                </a:solidFill>
                <a:effectLst/>
              </a:rPr>
              <a:t>he EPA assessor will already have access to the Apprentice’s Synoptic </a:t>
            </a:r>
            <a:r>
              <a:rPr lang="en-GB" sz="3200" dirty="0">
                <a:solidFill>
                  <a:schemeClr val="bg1"/>
                </a:solidFill>
              </a:rPr>
              <a:t>P</a:t>
            </a:r>
            <a:r>
              <a:rPr lang="en-GB" sz="3200" b="0" i="0" dirty="0">
                <a:solidFill>
                  <a:schemeClr val="bg1"/>
                </a:solidFill>
                <a:effectLst/>
              </a:rPr>
              <a:t>roject </a:t>
            </a:r>
            <a:r>
              <a:rPr lang="en-GB" sz="3200" dirty="0">
                <a:solidFill>
                  <a:schemeClr val="bg1"/>
                </a:solidFill>
              </a:rPr>
              <a:t>R</a:t>
            </a:r>
            <a:r>
              <a:rPr lang="en-GB" sz="3200" b="0" i="0" dirty="0">
                <a:solidFill>
                  <a:schemeClr val="bg1"/>
                </a:solidFill>
                <a:effectLst/>
              </a:rPr>
              <a:t>eport. They will need to formulate questions about the project, either using the provided question bank or by creating their own.</a:t>
            </a:r>
          </a:p>
          <a:p>
            <a:br>
              <a:rPr lang="en-GB" sz="3200" dirty="0">
                <a:solidFill>
                  <a:schemeClr val="bg1"/>
                </a:solidFill>
              </a:rPr>
            </a:br>
            <a:r>
              <a:rPr lang="en-GB" sz="3200" b="0" i="0" dirty="0">
                <a:solidFill>
                  <a:schemeClr val="bg1"/>
                </a:solidFill>
                <a:effectLst/>
              </a:rPr>
              <a:t>The Assessor will ask between 4 and 6 questions. </a:t>
            </a:r>
            <a:br>
              <a:rPr lang="en-GB" sz="3200" b="0" i="0" dirty="0">
                <a:solidFill>
                  <a:schemeClr val="bg1"/>
                </a:solidFill>
                <a:effectLst/>
              </a:rPr>
            </a:br>
            <a:r>
              <a:rPr lang="en-GB" sz="3200" b="0" i="0" dirty="0">
                <a:solidFill>
                  <a:schemeClr val="bg1"/>
                </a:solidFill>
                <a:effectLst/>
              </a:rPr>
              <a:t>They can also ask follow-up questions, provided</a:t>
            </a:r>
            <a:br>
              <a:rPr lang="en-GB" sz="3200" b="0" i="0" dirty="0">
                <a:solidFill>
                  <a:schemeClr val="bg1"/>
                </a:solidFill>
                <a:effectLst/>
              </a:rPr>
            </a:br>
            <a:r>
              <a:rPr lang="en-GB" sz="3200" b="0" i="0" dirty="0">
                <a:solidFill>
                  <a:schemeClr val="bg1"/>
                </a:solidFill>
                <a:effectLst/>
              </a:rPr>
              <a:t>that all questioning and discussion are completed </a:t>
            </a:r>
            <a:br>
              <a:rPr lang="en-GB" sz="3200" b="0" i="0" dirty="0">
                <a:solidFill>
                  <a:schemeClr val="bg1"/>
                </a:solidFill>
                <a:effectLst/>
              </a:rPr>
            </a:br>
            <a:r>
              <a:rPr lang="en-GB" sz="3200" b="0" i="0" dirty="0">
                <a:solidFill>
                  <a:schemeClr val="bg1"/>
                </a:solidFill>
                <a:effectLst/>
              </a:rPr>
              <a:t>within the allocated time frame</a:t>
            </a:r>
            <a:endParaRPr lang="en-GB" sz="3200" dirty="0">
              <a:solidFill>
                <a:schemeClr val="bg1"/>
              </a:solidFill>
            </a:endParaRP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F67B-A797-8C79-691A-E1BC878660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296E8C-F361-5AA3-F2E8-5F2C763378DC}"/>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28</a:t>
            </a:fld>
            <a:endParaRPr lang="en-US"/>
          </a:p>
        </p:txBody>
      </p:sp>
      <p:sp>
        <p:nvSpPr>
          <p:cNvPr id="5" name="TextBox 4">
            <a:extLst>
              <a:ext uri="{FF2B5EF4-FFF2-40B4-BE49-F238E27FC236}">
                <a16:creationId xmlns:a16="http://schemas.microsoft.com/office/drawing/2014/main" id="{FC2D8296-AE4B-B447-C797-E6A427E4E63E}"/>
              </a:ext>
            </a:extLst>
          </p:cNvPr>
          <p:cNvSpPr txBox="1"/>
          <p:nvPr/>
        </p:nvSpPr>
        <p:spPr>
          <a:xfrm>
            <a:off x="587375" y="587659"/>
            <a:ext cx="10133768" cy="4708981"/>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in </a:t>
            </a:r>
            <a:r>
              <a:rPr lang="en-GB" sz="3200" b="1" dirty="0">
                <a:solidFill>
                  <a:schemeClr val="bg1"/>
                </a:solidFill>
              </a:rPr>
              <a:t>Employer's Reference</a:t>
            </a:r>
            <a:r>
              <a:rPr lang="en-GB" sz="3200" dirty="0">
                <a:solidFill>
                  <a:schemeClr val="bg1"/>
                </a:solidFill>
              </a:rPr>
              <a:t>, in </a:t>
            </a:r>
            <a:r>
              <a:rPr lang="en-GB" sz="3200" b="1" dirty="0">
                <a:solidFill>
                  <a:schemeClr val="bg1"/>
                </a:solidFill>
              </a:rPr>
              <a:t>Appendix C</a:t>
            </a:r>
            <a:r>
              <a:rPr lang="en-GB" sz="3200" dirty="0">
                <a:solidFill>
                  <a:schemeClr val="bg1"/>
                </a:solidFill>
              </a:rPr>
              <a:t> of the </a:t>
            </a:r>
            <a:r>
              <a:rPr lang="en-GB" sz="3200" b="1" dirty="0">
                <a:solidFill>
                  <a:schemeClr val="bg1"/>
                </a:solidFill>
              </a:rPr>
              <a:t>Synoptic Report</a:t>
            </a:r>
            <a:br>
              <a:rPr lang="en-GB" sz="3200" b="1" dirty="0">
                <a:solidFill>
                  <a:schemeClr val="bg1"/>
                </a:solidFill>
              </a:rPr>
            </a:br>
            <a:br>
              <a:rPr lang="en-GB" sz="3200" b="1" dirty="0">
                <a:solidFill>
                  <a:schemeClr val="bg1"/>
                </a:solidFill>
              </a:rPr>
            </a:br>
            <a:r>
              <a:rPr lang="en-GB" sz="3200" b="1" dirty="0">
                <a:solidFill>
                  <a:schemeClr val="bg1"/>
                </a:solidFill>
              </a:rPr>
              <a:t>This will be discussed when working out the final </a:t>
            </a:r>
            <a:br>
              <a:rPr lang="en-GB" sz="3200" b="1" dirty="0">
                <a:solidFill>
                  <a:schemeClr val="bg1"/>
                </a:solidFill>
              </a:rPr>
            </a:br>
            <a:r>
              <a:rPr lang="en-GB" sz="3200" b="1" dirty="0">
                <a:solidFill>
                  <a:schemeClr val="bg1"/>
                </a:solidFill>
              </a:rPr>
              <a:t>grade and feedback in the assessment meeting</a:t>
            </a:r>
            <a:br>
              <a:rPr lang="en-GB" sz="3200" b="1" dirty="0">
                <a:solidFill>
                  <a:schemeClr val="bg1"/>
                </a:solidFill>
              </a:rPr>
            </a:br>
            <a:r>
              <a:rPr lang="en-GB" sz="3200" b="1" dirty="0">
                <a:solidFill>
                  <a:schemeClr val="bg1"/>
                </a:solidFill>
              </a:rPr>
              <a:t>following the EPA presentation</a:t>
            </a:r>
          </a:p>
        </p:txBody>
      </p:sp>
      <p:pic>
        <p:nvPicPr>
          <p:cNvPr id="8" name="Graphic 7" descr="Vlog outline">
            <a:extLst>
              <a:ext uri="{FF2B5EF4-FFF2-40B4-BE49-F238E27FC236}">
                <a16:creationId xmlns:a16="http://schemas.microsoft.com/office/drawing/2014/main" id="{3266346F-7FB0-79F1-74DB-A08EDE1B0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547559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9848-96FF-1743-07A1-91C73B8D33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C8CEAC-A07C-B1BF-1F47-960B9223B338}"/>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29</a:t>
            </a:fld>
            <a:endParaRPr lang="en-US"/>
          </a:p>
        </p:txBody>
      </p:sp>
      <p:sp>
        <p:nvSpPr>
          <p:cNvPr id="5" name="TextBox 4">
            <a:extLst>
              <a:ext uri="{FF2B5EF4-FFF2-40B4-BE49-F238E27FC236}">
                <a16:creationId xmlns:a16="http://schemas.microsoft.com/office/drawing/2014/main" id="{0535AB45-44B3-7547-77FC-20C1512525A0}"/>
              </a:ext>
            </a:extLst>
          </p:cNvPr>
          <p:cNvSpPr txBox="1"/>
          <p:nvPr/>
        </p:nvSpPr>
        <p:spPr>
          <a:xfrm>
            <a:off x="587375" y="587659"/>
            <a:ext cx="10133768" cy="5324535"/>
          </a:xfrm>
          <a:prstGeom prst="rect">
            <a:avLst/>
          </a:prstGeom>
          <a:noFill/>
        </p:spPr>
        <p:txBody>
          <a:bodyPr wrap="square">
            <a:spAutoFit/>
          </a:bodyPr>
          <a:lstStyle/>
          <a:p>
            <a:r>
              <a:rPr lang="en-GB" sz="4400" b="1" dirty="0">
                <a:solidFill>
                  <a:schemeClr val="bg1"/>
                </a:solidFill>
              </a:rPr>
              <a:t>Support Tutor Assessment</a:t>
            </a:r>
            <a:br>
              <a:rPr lang="en-GB" sz="3200" b="1" dirty="0">
                <a:solidFill>
                  <a:schemeClr val="bg1"/>
                </a:solidFill>
              </a:rPr>
            </a:br>
            <a:r>
              <a:rPr lang="en-GB" sz="3200" dirty="0">
                <a:solidFill>
                  <a:schemeClr val="bg1"/>
                </a:solidFill>
              </a:rPr>
              <a:t> Support tutor will also evaluate and assess the Apprentice Synoptic Report and Presentation and will have available appropriate documentation to discuss and help finalise final grade at the EPA assessment meeting following on from the EPA Presentation.</a:t>
            </a:r>
            <a:br>
              <a:rPr lang="en-GB" sz="3200" dirty="0">
                <a:solidFill>
                  <a:schemeClr val="bg1"/>
                </a:solidFill>
              </a:rPr>
            </a:br>
            <a:endParaRPr lang="en-GB" sz="3200" dirty="0">
              <a:solidFill>
                <a:schemeClr val="bg1"/>
              </a:solidFill>
            </a:endParaRPr>
          </a:p>
          <a:p>
            <a:endParaRPr lang="en-GB" sz="3200" dirty="0">
              <a:solidFill>
                <a:schemeClr val="bg1"/>
              </a:solidFill>
            </a:endParaRPr>
          </a:p>
          <a:p>
            <a:br>
              <a:rPr lang="en-GB" sz="3200" dirty="0">
                <a:solidFill>
                  <a:schemeClr val="bg1"/>
                </a:solidFill>
              </a:rPr>
            </a:br>
            <a:r>
              <a:rPr lang="en-GB" sz="2000" b="1" dirty="0">
                <a:solidFill>
                  <a:srgbClr val="FFC000"/>
                </a:solidFill>
              </a:rPr>
              <a:t>This will fill fulfil the university’s regulations on having</a:t>
            </a:r>
            <a:br>
              <a:rPr lang="en-GB" sz="2000" b="1" dirty="0">
                <a:solidFill>
                  <a:srgbClr val="FFC000"/>
                </a:solidFill>
              </a:rPr>
            </a:br>
            <a:r>
              <a:rPr lang="en-GB" sz="2000" b="1" dirty="0">
                <a:solidFill>
                  <a:srgbClr val="FFC000"/>
                </a:solidFill>
              </a:rPr>
              <a:t>two graders on a 40-Credit module assessment</a:t>
            </a:r>
          </a:p>
        </p:txBody>
      </p:sp>
      <p:pic>
        <p:nvPicPr>
          <p:cNvPr id="8" name="Graphic 7" descr="Vlog outline">
            <a:extLst>
              <a:ext uri="{FF2B5EF4-FFF2-40B4-BE49-F238E27FC236}">
                <a16:creationId xmlns:a16="http://schemas.microsoft.com/office/drawing/2014/main" id="{108B3247-9047-655C-2D70-0B5454A2E9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314186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A9360-BCF3-26FD-1122-937796AFB54D}"/>
              </a:ext>
            </a:extLst>
          </p:cNvPr>
          <p:cNvSpPr txBox="1"/>
          <p:nvPr/>
        </p:nvSpPr>
        <p:spPr>
          <a:xfrm>
            <a:off x="691551" y="427354"/>
            <a:ext cx="10808897" cy="4993675"/>
          </a:xfrm>
          <a:prstGeom prst="rect">
            <a:avLst/>
          </a:prstGeom>
          <a:noFill/>
        </p:spPr>
        <p:txBody>
          <a:bodyPr wrap="square">
            <a:spAutoFit/>
          </a:bodyPr>
          <a:lstStyle/>
          <a:p>
            <a:r>
              <a:rPr lang="en-GB" sz="2800" kern="0" spc="15" dirty="0">
                <a:solidFill>
                  <a:schemeClr val="bg1"/>
                </a:solidFill>
                <a:effectLst/>
                <a:ea typeface="Times New Roman" panose="02020603050405020304" pitchFamily="18" charset="0"/>
                <a:cs typeface="Times New Roman" panose="02020603050405020304" pitchFamily="18" charset="0"/>
              </a:rPr>
              <a:t>The EPA </a:t>
            </a:r>
            <a:r>
              <a:rPr lang="en-GB" sz="2800" kern="0" spc="15" dirty="0">
                <a:solidFill>
                  <a:schemeClr val="bg1"/>
                </a:solidFill>
                <a:ea typeface="Times New Roman" panose="02020603050405020304" pitchFamily="18" charset="0"/>
                <a:cs typeface="Times New Roman" panose="02020603050405020304" pitchFamily="18" charset="0"/>
              </a:rPr>
              <a:t>P</a:t>
            </a:r>
            <a:r>
              <a:rPr lang="en-GB" sz="2800" kern="0" spc="15" dirty="0">
                <a:solidFill>
                  <a:schemeClr val="bg1"/>
                </a:solidFill>
                <a:effectLst/>
                <a:ea typeface="Times New Roman" panose="02020603050405020304" pitchFamily="18" charset="0"/>
                <a:cs typeface="Times New Roman" panose="02020603050405020304" pitchFamily="18" charset="0"/>
              </a:rPr>
              <a:t>resentation serves to demonstrate how the apprentice has approached and achieved the project. It aims to explore the apprentices' process including problem solving and overall work, and must:</a:t>
            </a:r>
            <a:br>
              <a:rPr lang="en-GB" sz="2800" kern="0" spc="15" dirty="0">
                <a:solidFill>
                  <a:schemeClr val="bg1"/>
                </a:solidFill>
                <a:effectLst/>
                <a:ea typeface="Times New Roman" panose="02020603050405020304" pitchFamily="18" charset="0"/>
                <a:cs typeface="Times New Roman" panose="02020603050405020304" pitchFamily="18" charset="0"/>
              </a:rPr>
            </a:br>
            <a:endParaRPr lang="en-GB" sz="105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Review the project's aims and results.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Demonstrate the standard of work.</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Explain the approach and address issues.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Clarify any questions from </a:t>
            </a:r>
            <a:r>
              <a:rPr lang="en-GB" sz="2800" b="1" kern="0" spc="15" dirty="0">
                <a:solidFill>
                  <a:schemeClr val="bg1"/>
                </a:solidFill>
                <a:effectLst/>
                <a:ea typeface="Times New Roman" panose="02020603050405020304" pitchFamily="18" charset="0"/>
                <a:cs typeface="Times New Roman" panose="02020603050405020304" pitchFamily="18" charset="0"/>
              </a:rPr>
              <a:t>university/employer</a:t>
            </a:r>
            <a:r>
              <a:rPr lang="en-GB" sz="2800" kern="0" spc="15" dirty="0">
                <a:solidFill>
                  <a:schemeClr val="bg1"/>
                </a:solidFill>
                <a:effectLst/>
                <a:ea typeface="Times New Roman" panose="02020603050405020304" pitchFamily="18" charset="0"/>
                <a:cs typeface="Times New Roman" panose="02020603050405020304" pitchFamily="18" charset="0"/>
              </a:rPr>
              <a:t>.</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Confirm interpersonal and behavioural skills.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Be </a:t>
            </a:r>
            <a:r>
              <a:rPr lang="en-GB" sz="2800" b="1" kern="0" spc="15" dirty="0">
                <a:solidFill>
                  <a:schemeClr val="bg1"/>
                </a:solidFill>
                <a:effectLst/>
                <a:ea typeface="Times New Roman" panose="02020603050405020304" pitchFamily="18" charset="0"/>
                <a:cs typeface="Times New Roman" panose="02020603050405020304" pitchFamily="18" charset="0"/>
              </a:rPr>
              <a:t>assessed as part of the overall project assessment </a:t>
            </a:r>
            <a:r>
              <a:rPr lang="en-GB" sz="2800" kern="0" spc="15" dirty="0">
                <a:solidFill>
                  <a:schemeClr val="bg1"/>
                </a:solidFill>
                <a:effectLst/>
                <a:ea typeface="Times New Roman" panose="02020603050405020304" pitchFamily="18" charset="0"/>
                <a:cs typeface="Times New Roman" panose="02020603050405020304" pitchFamily="18" charset="0"/>
              </a:rPr>
              <a:t>and inform the degree award.</a:t>
            </a:r>
            <a:endParaRPr lang="en-GB" sz="2800" kern="100" dirty="0">
              <a:solidFill>
                <a:schemeClr val="bg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870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35098" y="134431"/>
            <a:ext cx="11121803" cy="5801588"/>
          </a:xfrm>
          <a:prstGeom prst="rect">
            <a:avLst/>
          </a:prstGeom>
          <a:noFill/>
        </p:spPr>
        <p:txBody>
          <a:bodyPr wrap="square">
            <a:spAutoFit/>
          </a:bodyPr>
          <a:lstStyle/>
          <a:p>
            <a:r>
              <a:rPr lang="en-GB" sz="3200" b="1" dirty="0">
                <a:solidFill>
                  <a:schemeClr val="bg1"/>
                </a:solidFill>
              </a:rPr>
              <a:t>Project Presentation Format</a:t>
            </a:r>
          </a:p>
          <a:p>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Will take place online &amp; be recorded for moderation</a:t>
            </a:r>
            <a:br>
              <a:rPr lang="en-GB" sz="3100" dirty="0">
                <a:solidFill>
                  <a:schemeClr val="bg1"/>
                </a:solidFill>
              </a:rPr>
            </a:b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The Apprentice will leave meeting</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Assessor, Tutor and Employer </a:t>
            </a:r>
            <a:r>
              <a:rPr lang="en-GB" sz="3100" dirty="0">
                <a:solidFill>
                  <a:schemeClr val="bg1"/>
                </a:solidFill>
              </a:rPr>
              <a:t>collaboratively finalise grade and feedback (Report &amp; Feedback)</a:t>
            </a:r>
          </a:p>
          <a:p>
            <a:pPr marL="457200" indent="-457200">
              <a:buFont typeface="Arial" panose="020B0604020202020204" pitchFamily="34" charset="0"/>
              <a:buChar char="•"/>
            </a:pPr>
            <a:endParaRPr lang="en-GB" sz="3100" b="1" dirty="0">
              <a:solidFill>
                <a:schemeClr val="bg1"/>
              </a:solidFill>
            </a:endParaRP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lculator on a yellow background">
            <a:extLst>
              <a:ext uri="{FF2B5EF4-FFF2-40B4-BE49-F238E27FC236}">
                <a16:creationId xmlns:a16="http://schemas.microsoft.com/office/drawing/2014/main" id="{EEC7B916-13A6-AA66-316C-2C189FAE0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43D3AAAD-3B3D-3287-505D-3C79C13F8BA0}"/>
              </a:ext>
            </a:extLst>
          </p:cNvPr>
          <p:cNvSpPr txBox="1"/>
          <p:nvPr/>
        </p:nvSpPr>
        <p:spPr>
          <a:xfrm>
            <a:off x="6220495" y="1184856"/>
            <a:ext cx="5971485" cy="1973687"/>
          </a:xfrm>
          <a:prstGeom prst="rect">
            <a:avLst/>
          </a:prstGeom>
          <a:noFill/>
        </p:spPr>
        <p:txBody>
          <a:bodyPr wrap="none" lIns="0" tIns="0" rIns="0" bIns="0" rtlCol="0">
            <a:noAutofit/>
          </a:bodyPr>
          <a:lstStyle/>
          <a:p>
            <a:pPr algn="l"/>
            <a:r>
              <a:rPr lang="en-GB" sz="7200" b="1" dirty="0"/>
              <a:t>Grade Criteria</a:t>
            </a:r>
            <a:br>
              <a:rPr lang="en-GB" sz="7200" b="1" dirty="0"/>
            </a:br>
            <a:r>
              <a:rPr lang="en-GB" sz="7200" b="1" dirty="0"/>
              <a:t>&amp; Calculation</a:t>
            </a:r>
          </a:p>
        </p:txBody>
      </p:sp>
    </p:spTree>
    <p:extLst>
      <p:ext uri="{BB962C8B-B14F-4D97-AF65-F5344CB8AC3E}">
        <p14:creationId xmlns:p14="http://schemas.microsoft.com/office/powerpoint/2010/main" val="3847681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machine with letters on it">
            <a:extLst>
              <a:ext uri="{FF2B5EF4-FFF2-40B4-BE49-F238E27FC236}">
                <a16:creationId xmlns:a16="http://schemas.microsoft.com/office/drawing/2014/main" id="{97941E44-84E5-E723-F571-D69ABAAA4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Tree>
    <p:extLst>
      <p:ext uri="{BB962C8B-B14F-4D97-AF65-F5344CB8AC3E}">
        <p14:creationId xmlns:p14="http://schemas.microsoft.com/office/powerpoint/2010/main" val="1923509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2CC6-59BA-3287-5692-C1EC101A488A}"/>
              </a:ext>
            </a:extLst>
          </p:cNvPr>
          <p:cNvPicPr>
            <a:picLocks noChangeAspect="1"/>
          </p:cNvPicPr>
          <p:nvPr/>
        </p:nvPicPr>
        <p:blipFill>
          <a:blip r:embed="rId2"/>
          <a:stretch>
            <a:fillRect/>
          </a:stretch>
        </p:blipFill>
        <p:spPr>
          <a:xfrm>
            <a:off x="107324" y="1756685"/>
            <a:ext cx="11977352" cy="1438534"/>
          </a:xfrm>
          <a:prstGeom prst="rect">
            <a:avLst/>
          </a:prstGeom>
        </p:spPr>
      </p:pic>
      <p:sp>
        <p:nvSpPr>
          <p:cNvPr id="4" name="TextBox 3">
            <a:extLst>
              <a:ext uri="{FF2B5EF4-FFF2-40B4-BE49-F238E27FC236}">
                <a16:creationId xmlns:a16="http://schemas.microsoft.com/office/drawing/2014/main" id="{01F5AEAD-3AC5-A69C-FF66-837AE905233E}"/>
              </a:ext>
            </a:extLst>
          </p:cNvPr>
          <p:cNvSpPr txBox="1"/>
          <p:nvPr/>
        </p:nvSpPr>
        <p:spPr>
          <a:xfrm>
            <a:off x="2059577" y="3905795"/>
            <a:ext cx="8072846" cy="914400"/>
          </a:xfrm>
          <a:prstGeom prst="rect">
            <a:avLst/>
          </a:prstGeom>
          <a:noFill/>
        </p:spPr>
        <p:txBody>
          <a:bodyPr wrap="none" lIns="0" tIns="0" rIns="0" bIns="0" rtlCol="0">
            <a:noAutofit/>
          </a:bodyPr>
          <a:lstStyle/>
          <a:p>
            <a:pPr algn="ctr"/>
            <a:r>
              <a:rPr lang="en-GB" sz="6000" b="1" dirty="0">
                <a:solidFill>
                  <a:schemeClr val="bg1"/>
                </a:solidFill>
              </a:rPr>
              <a:t>Numeric Grade Marks</a:t>
            </a:r>
          </a:p>
        </p:txBody>
      </p:sp>
    </p:spTree>
    <p:extLst>
      <p:ext uri="{BB962C8B-B14F-4D97-AF65-F5344CB8AC3E}">
        <p14:creationId xmlns:p14="http://schemas.microsoft.com/office/powerpoint/2010/main" val="574313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51E1BB-B6B7-167A-CF86-1E6378F0D1ED}"/>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5F62CE82-CEAA-9ABB-0F29-491A3D216424}"/>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Extraordinary 100%</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truly exceptional in every way. The project demonstrates groundbreaking innovation and has a significant impact on the organisation. The report is meticulously detailed, and the presentation is highly engaging and professional.</a:t>
            </a:r>
          </a:p>
        </p:txBody>
      </p:sp>
      <p:sp>
        <p:nvSpPr>
          <p:cNvPr id="4" name="Rectangle 3">
            <a:extLst>
              <a:ext uri="{FF2B5EF4-FFF2-40B4-BE49-F238E27FC236}">
                <a16:creationId xmlns:a16="http://schemas.microsoft.com/office/drawing/2014/main" id="{F50C1CC0-888E-1F86-08EC-7602D684A728}"/>
              </a:ext>
            </a:extLst>
          </p:cNvPr>
          <p:cNvSpPr/>
          <p:nvPr/>
        </p:nvSpPr>
        <p:spPr>
          <a:xfrm>
            <a:off x="575829" y="695459"/>
            <a:ext cx="2510271" cy="2231757"/>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9774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F288-1CDA-626B-D4C4-412F515587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BA5393-1006-6915-416B-D5D7DFC0C087}"/>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1895B390-E43A-D64D-2451-9C0391FFBA9E}"/>
              </a:ext>
            </a:extLst>
          </p:cNvPr>
          <p:cNvSpPr txBox="1"/>
          <p:nvPr/>
        </p:nvSpPr>
        <p:spPr>
          <a:xfrm>
            <a:off x="575829" y="3429000"/>
            <a:ext cx="11040342" cy="1454950"/>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Outstanding 92%</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above average. The project shows a high level of creativity and effectiveness. The report is thorough and well-organised, and the presentation is clear and confident.</a:t>
            </a:r>
          </a:p>
        </p:txBody>
      </p:sp>
      <p:sp>
        <p:nvSpPr>
          <p:cNvPr id="4" name="Rectangle 3">
            <a:extLst>
              <a:ext uri="{FF2B5EF4-FFF2-40B4-BE49-F238E27FC236}">
                <a16:creationId xmlns:a16="http://schemas.microsoft.com/office/drawing/2014/main" id="{2719639D-F05D-62E5-C8ED-6D09D232D321}"/>
              </a:ext>
            </a:extLst>
          </p:cNvPr>
          <p:cNvSpPr/>
          <p:nvPr/>
        </p:nvSpPr>
        <p:spPr>
          <a:xfrm>
            <a:off x="3103809" y="721217"/>
            <a:ext cx="273032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641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20F9-175E-9366-6179-0B95D3391D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0CD01A-8511-9030-AB6E-92FA31E9506C}"/>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69626F9C-423E-A171-215F-B40274D68DFA}"/>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7314056E-8F86-1A8E-54B8-9B91AE610E46}"/>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10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D370-7ADF-707D-37E9-1FDDD224423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51809E-EDC1-3C4C-143E-B58F2CD98D63}"/>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83017C73-CEE0-9931-5B28-5F37E598F32B}"/>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89EF2F39-ABBF-0441-B5B9-67B876DAA4AE}"/>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282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715E-25CC-6A8A-C80D-C4B01108CD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706CDFC-5C3E-037D-8858-B783F3354FCA}"/>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9CA22326-B526-ACFB-D7CC-18B45981D10A}"/>
              </a:ext>
            </a:extLst>
          </p:cNvPr>
          <p:cNvSpPr txBox="1"/>
          <p:nvPr/>
        </p:nvSpPr>
        <p:spPr>
          <a:xfrm>
            <a:off x="575829" y="3429000"/>
            <a:ext cx="11040342" cy="1459630"/>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Strong/Very Good 74%</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above average. The project is solid and achieves its goals. The report is detailed and clear, and the presentation is well-prepared and delivered.</a:t>
            </a:r>
          </a:p>
        </p:txBody>
      </p:sp>
      <p:sp>
        <p:nvSpPr>
          <p:cNvPr id="4" name="Rectangle 3">
            <a:extLst>
              <a:ext uri="{FF2B5EF4-FFF2-40B4-BE49-F238E27FC236}">
                <a16:creationId xmlns:a16="http://schemas.microsoft.com/office/drawing/2014/main" id="{DBF80C7A-3AB3-21FC-4E20-EB7059BEBBCF}"/>
              </a:ext>
            </a:extLst>
          </p:cNvPr>
          <p:cNvSpPr/>
          <p:nvPr/>
        </p:nvSpPr>
        <p:spPr>
          <a:xfrm>
            <a:off x="8358389" y="721217"/>
            <a:ext cx="325778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383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B25E-B5EC-AE0A-D795-4EDAA86638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9F2A4-7383-0C0F-1C68-38FA0A34BFA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815ED672-2CB0-A95C-BF24-DE0AC98F474B}"/>
              </a:ext>
            </a:extLst>
          </p:cNvPr>
          <p:cNvSpPr txBox="1"/>
          <p:nvPr/>
        </p:nvSpPr>
        <p:spPr>
          <a:xfrm>
            <a:off x="575829" y="3429000"/>
            <a:ext cx="11040342"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Competent, good, effective, capable 60-69%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basic requirements. The project is adequately executed and achieves its main objectives. The report is clear and covers the necessary points, and the presentation is satisfactory.</a:t>
            </a:r>
          </a:p>
        </p:txBody>
      </p:sp>
      <p:sp>
        <p:nvSpPr>
          <p:cNvPr id="4" name="Rectangle 3">
            <a:extLst>
              <a:ext uri="{FF2B5EF4-FFF2-40B4-BE49-F238E27FC236}">
                <a16:creationId xmlns:a16="http://schemas.microsoft.com/office/drawing/2014/main" id="{0FA2B564-578C-AF1B-30FA-3DD29A0BA964}"/>
              </a:ext>
            </a:extLst>
          </p:cNvPr>
          <p:cNvSpPr/>
          <p:nvPr/>
        </p:nvSpPr>
        <p:spPr>
          <a:xfrm>
            <a:off x="233755" y="914385"/>
            <a:ext cx="4093545"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694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DE4-01EC-D53A-2F6B-4B6E49238D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91CBD0-4947-4879-C7D4-4F25DDC2F00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0CE1494-FE50-D6CC-9F5B-A0E87CEAF93B}"/>
              </a:ext>
            </a:extLst>
          </p:cNvPr>
          <p:cNvSpPr txBox="1"/>
          <p:nvPr/>
        </p:nvSpPr>
        <p:spPr>
          <a:xfrm>
            <a:off x="575829" y="3429000"/>
            <a:ext cx="11235744" cy="1915974"/>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Reasonable, fair, appropriate 50-59%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acceptable but has some shortcomings. The project meets most objectives but lacks depth or thoroughness. The report is adequate but may be missing some details, and the presentation is clear but not particularly engaging..</a:t>
            </a:r>
          </a:p>
        </p:txBody>
      </p:sp>
      <p:sp>
        <p:nvSpPr>
          <p:cNvPr id="4" name="Rectangle 3">
            <a:extLst>
              <a:ext uri="{FF2B5EF4-FFF2-40B4-BE49-F238E27FC236}">
                <a16:creationId xmlns:a16="http://schemas.microsoft.com/office/drawing/2014/main" id="{99545E3B-CCB5-5002-9DF5-ED595F017FE4}"/>
              </a:ext>
            </a:extLst>
          </p:cNvPr>
          <p:cNvSpPr/>
          <p:nvPr/>
        </p:nvSpPr>
        <p:spPr>
          <a:xfrm>
            <a:off x="4250028"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868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C5-13DE-E03D-72DF-F704F0D04E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86B0E6-0727-359A-C7FD-F24DEA8587B7}"/>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202A3B7-1935-77D4-B174-08B80E497EA3}"/>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Basic, satisfactory, acceptable 40-49%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minimum requirements. The project is completed but lacks depth and impact. The report covers the basics but is not detailed, and the presentation is clear but lacks enthusiasm.</a:t>
            </a:r>
          </a:p>
        </p:txBody>
      </p:sp>
      <p:sp>
        <p:nvSpPr>
          <p:cNvPr id="4" name="Rectangle 3">
            <a:extLst>
              <a:ext uri="{FF2B5EF4-FFF2-40B4-BE49-F238E27FC236}">
                <a16:creationId xmlns:a16="http://schemas.microsoft.com/office/drawing/2014/main" id="{3C8C220C-10FC-5F5B-D894-6086C6FCE066}"/>
              </a:ext>
            </a:extLst>
          </p:cNvPr>
          <p:cNvSpPr/>
          <p:nvPr/>
        </p:nvSpPr>
        <p:spPr>
          <a:xfrm>
            <a:off x="7999426"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9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96B2-30E0-B4DF-5950-8E87E1576E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E165B6-A8EC-1EFD-654E-B6CE788354AA}"/>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D61601EE-8AB3-0C7A-FF37-B6EFE84A000B}"/>
              </a:ext>
            </a:extLst>
          </p:cNvPr>
          <p:cNvSpPr/>
          <p:nvPr/>
        </p:nvSpPr>
        <p:spPr>
          <a:xfrm>
            <a:off x="378136" y="829163"/>
            <a:ext cx="4245379"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B610E3F-FC2E-24D9-9D1E-31E6F9ADB9C2}"/>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Tree>
    <p:extLst>
      <p:ext uri="{BB962C8B-B14F-4D97-AF65-F5344CB8AC3E}">
        <p14:creationId xmlns:p14="http://schemas.microsoft.com/office/powerpoint/2010/main" val="583491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A5DD-53C5-E916-54CB-DB760993B4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BA8CA1-2DBB-435A-D545-18055E85E5E6}"/>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B54194D2-D626-414C-9021-D0A3C0593E2F}"/>
              </a:ext>
            </a:extLst>
          </p:cNvPr>
          <p:cNvSpPr/>
          <p:nvPr/>
        </p:nvSpPr>
        <p:spPr>
          <a:xfrm>
            <a:off x="4507606" y="877823"/>
            <a:ext cx="3902298" cy="227324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0F503E2-3FD3-15A8-126D-EBFDE4987BDA}"/>
              </a:ext>
            </a:extLst>
          </p:cNvPr>
          <p:cNvSpPr txBox="1"/>
          <p:nvPr/>
        </p:nvSpPr>
        <p:spPr>
          <a:xfrm>
            <a:off x="575829" y="3429000"/>
            <a:ext cx="11235744"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Poor, unsatisfactory, weak 20-39%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below the required standards. The project is poorly executed and has little to no impact. The report is very incomplete or poorly written, and the presentation is unclear and unengaging.</a:t>
            </a:r>
          </a:p>
        </p:txBody>
      </p:sp>
    </p:spTree>
    <p:extLst>
      <p:ext uri="{BB962C8B-B14F-4D97-AF65-F5344CB8AC3E}">
        <p14:creationId xmlns:p14="http://schemas.microsoft.com/office/powerpoint/2010/main" val="654189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41C7-96C4-973E-A2F7-77C20EDFD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CF4C39-4870-D625-174B-9D6E94128FF8}"/>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4" name="TextBox 3">
            <a:extLst>
              <a:ext uri="{FF2B5EF4-FFF2-40B4-BE49-F238E27FC236}">
                <a16:creationId xmlns:a16="http://schemas.microsoft.com/office/drawing/2014/main" id="{84FF457E-5EBC-40C4-4493-EBF8E5E806CF}"/>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
        <p:nvSpPr>
          <p:cNvPr id="5" name="Rectangle 4">
            <a:extLst>
              <a:ext uri="{FF2B5EF4-FFF2-40B4-BE49-F238E27FC236}">
                <a16:creationId xmlns:a16="http://schemas.microsoft.com/office/drawing/2014/main" id="{611B4178-EDA9-A099-9D7C-80DCF7AEB756}"/>
              </a:ext>
            </a:extLst>
          </p:cNvPr>
          <p:cNvSpPr/>
          <p:nvPr/>
        </p:nvSpPr>
        <p:spPr>
          <a:xfrm>
            <a:off x="8281115" y="829163"/>
            <a:ext cx="367483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966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A32D87-1C34-BB4A-64BB-A1D68D6D986D}"/>
              </a:ext>
            </a:extLst>
          </p:cNvPr>
          <p:cNvSpPr txBox="1"/>
          <p:nvPr/>
        </p:nvSpPr>
        <p:spPr>
          <a:xfrm>
            <a:off x="1360626" y="848562"/>
            <a:ext cx="8302753" cy="3789275"/>
          </a:xfrm>
          <a:prstGeom prst="rect">
            <a:avLst/>
          </a:prstGeom>
          <a:noFill/>
        </p:spPr>
        <p:txBody>
          <a:bodyPr wrap="none" lIns="0" tIns="0" rIns="0" bIns="0" rtlCol="0">
            <a:noAutofit/>
          </a:bodyPr>
          <a:lstStyle/>
          <a:p>
            <a:r>
              <a:rPr lang="en-GB" sz="3200" b="1" dirty="0">
                <a:solidFill>
                  <a:schemeClr val="bg1"/>
                </a:solidFill>
              </a:rPr>
              <a:t>Before your EPA presentation assessment, </a:t>
            </a:r>
            <a:br>
              <a:rPr lang="en-GB" sz="3200" b="1" dirty="0">
                <a:solidFill>
                  <a:schemeClr val="bg1"/>
                </a:solidFill>
              </a:rPr>
            </a:br>
            <a:r>
              <a:rPr lang="en-GB" sz="3200" b="1" dirty="0">
                <a:solidFill>
                  <a:schemeClr val="bg1"/>
                </a:solidFill>
              </a:rPr>
              <a:t>you will receive the following:</a:t>
            </a:r>
            <a:br>
              <a:rPr lang="en-GB" sz="3200" dirty="0">
                <a:solidFill>
                  <a:schemeClr val="bg1"/>
                </a:solidFill>
              </a:rPr>
            </a:br>
            <a:endParaRPr lang="en-GB" sz="3200" dirty="0">
              <a:solidFill>
                <a:schemeClr val="bg1"/>
              </a:solidFill>
            </a:endParaRPr>
          </a:p>
          <a:p>
            <a:pPr marL="742950" lvl="1" indent="-285750">
              <a:buFont typeface="Arial" panose="020B0604020202020204" pitchFamily="34" charset="0"/>
              <a:buChar char="•"/>
            </a:pPr>
            <a:r>
              <a:rPr lang="en-GB" sz="3200" dirty="0">
                <a:solidFill>
                  <a:schemeClr val="bg1"/>
                </a:solidFill>
              </a:rPr>
              <a:t>The Apprentice’s 10k synoptic project report</a:t>
            </a:r>
          </a:p>
          <a:p>
            <a:pPr marL="742950" lvl="1" indent="-285750">
              <a:buFont typeface="Arial" panose="020B0604020202020204" pitchFamily="34" charset="0"/>
              <a:buChar char="•"/>
            </a:pPr>
            <a:r>
              <a:rPr lang="en-GB" sz="3200" dirty="0">
                <a:solidFill>
                  <a:schemeClr val="bg1"/>
                </a:solidFill>
              </a:rPr>
              <a:t>Slide Deck for Synoptic Project Presentation</a:t>
            </a:r>
          </a:p>
          <a:p>
            <a:pPr marL="742950" lvl="1" indent="-285750">
              <a:buFont typeface="Arial" panose="020B0604020202020204" pitchFamily="34" charset="0"/>
              <a:buChar char="•"/>
            </a:pPr>
            <a:r>
              <a:rPr lang="en-GB" sz="3200" dirty="0">
                <a:solidFill>
                  <a:schemeClr val="bg1"/>
                </a:solidFill>
              </a:rPr>
              <a:t>The portfolio KSB mapping matrix (for all learning)</a:t>
            </a:r>
          </a:p>
          <a:p>
            <a:pPr marL="742950" lvl="1" indent="-285750">
              <a:buFont typeface="Arial" panose="020B0604020202020204" pitchFamily="34" charset="0"/>
              <a:buChar char="•"/>
            </a:pPr>
            <a:r>
              <a:rPr lang="en-GB" sz="3200" dirty="0">
                <a:solidFill>
                  <a:schemeClr val="bg1"/>
                </a:solidFill>
              </a:rPr>
              <a:t>Supporting guidance and Grade Mark Rubrics. </a:t>
            </a:r>
          </a:p>
        </p:txBody>
      </p:sp>
      <p:pic>
        <p:nvPicPr>
          <p:cNvPr id="4" name="Graphic 3" descr="Box outline">
            <a:extLst>
              <a:ext uri="{FF2B5EF4-FFF2-40B4-BE49-F238E27FC236}">
                <a16:creationId xmlns:a16="http://schemas.microsoft.com/office/drawing/2014/main" id="{5295AB29-5A7E-A464-2724-2A0907DF8E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850" y="4067252"/>
            <a:ext cx="2147012" cy="2147012"/>
          </a:xfrm>
          <a:prstGeom prst="rect">
            <a:avLst/>
          </a:prstGeom>
        </p:spPr>
      </p:pic>
    </p:spTree>
    <p:extLst>
      <p:ext uri="{BB962C8B-B14F-4D97-AF65-F5344CB8AC3E}">
        <p14:creationId xmlns:p14="http://schemas.microsoft.com/office/powerpoint/2010/main" val="880310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50DF6-927B-1B47-FAAF-50CA2F5D1B50}"/>
              </a:ext>
            </a:extLst>
          </p:cNvPr>
          <p:cNvPicPr>
            <a:picLocks noChangeAspect="1"/>
          </p:cNvPicPr>
          <p:nvPr/>
        </p:nvPicPr>
        <p:blipFill>
          <a:blip r:embed="rId2"/>
          <a:stretch>
            <a:fillRect/>
          </a:stretch>
        </p:blipFill>
        <p:spPr>
          <a:xfrm>
            <a:off x="6472961" y="204825"/>
            <a:ext cx="4025207" cy="570951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C5846DD3-1BFB-A158-C006-B7FB83BC716F}"/>
              </a:ext>
            </a:extLst>
          </p:cNvPr>
          <p:cNvPicPr>
            <a:picLocks noChangeAspect="1"/>
          </p:cNvPicPr>
          <p:nvPr/>
        </p:nvPicPr>
        <p:blipFill>
          <a:blip r:embed="rId3"/>
          <a:stretch>
            <a:fillRect/>
          </a:stretch>
        </p:blipFill>
        <p:spPr>
          <a:xfrm>
            <a:off x="1327348" y="204825"/>
            <a:ext cx="4048046" cy="57095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075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140D-B855-47C7-FBE6-5C9C5FDDFF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5FDBD7-E0E4-3B15-99FD-46C83C510DBE}"/>
              </a:ext>
            </a:extLst>
          </p:cNvPr>
          <p:cNvPicPr>
            <a:picLocks noChangeAspect="1"/>
          </p:cNvPicPr>
          <p:nvPr/>
        </p:nvPicPr>
        <p:blipFill>
          <a:blip r:embed="rId2"/>
          <a:srcRect l="1547" t="1173" r="1199" b="1013"/>
          <a:stretch>
            <a:fillRect/>
          </a:stretch>
        </p:blipFill>
        <p:spPr>
          <a:xfrm>
            <a:off x="336500" y="254687"/>
            <a:ext cx="3855749" cy="5431216"/>
          </a:xfrm>
          <a:prstGeom prst="rect">
            <a:avLst/>
          </a:prstGeom>
          <a:ln>
            <a:noFill/>
          </a:ln>
          <a:effectLst>
            <a:outerShdw blurRad="190500" algn="tl" rotWithShape="0">
              <a:srgbClr val="000000">
                <a:alpha val="70000"/>
              </a:srgbClr>
            </a:outerShdw>
          </a:effectLst>
        </p:spPr>
      </p:pic>
      <p:pic>
        <p:nvPicPr>
          <p:cNvPr id="4" name="Picture 3" descr="A white sheet of paper with black text&#10;&#10;AI-generated content may be incorrect.">
            <a:extLst>
              <a:ext uri="{FF2B5EF4-FFF2-40B4-BE49-F238E27FC236}">
                <a16:creationId xmlns:a16="http://schemas.microsoft.com/office/drawing/2014/main" id="{8310D79A-AF68-FD3B-C81B-CE4AB922A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138" y="488118"/>
            <a:ext cx="7061905" cy="49643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72682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9216-9DA8-9967-73ED-1233E094907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0D4530-7E6C-5A52-832A-AD7C24387B91}"/>
              </a:ext>
            </a:extLst>
          </p:cNvPr>
          <p:cNvPicPr>
            <a:picLocks noChangeAspect="1"/>
          </p:cNvPicPr>
          <p:nvPr/>
        </p:nvPicPr>
        <p:blipFill>
          <a:blip r:embed="rId2"/>
          <a:stretch>
            <a:fillRect/>
          </a:stretch>
        </p:blipFill>
        <p:spPr>
          <a:xfrm>
            <a:off x="277128" y="285291"/>
            <a:ext cx="4149356" cy="5711259"/>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9A3ECD9C-0806-9BE8-7D62-A4C4BA157252}"/>
              </a:ext>
            </a:extLst>
          </p:cNvPr>
          <p:cNvPicPr>
            <a:picLocks noChangeAspect="1"/>
          </p:cNvPicPr>
          <p:nvPr/>
        </p:nvPicPr>
        <p:blipFill>
          <a:blip r:embed="rId3"/>
          <a:stretch>
            <a:fillRect/>
          </a:stretch>
        </p:blipFill>
        <p:spPr>
          <a:xfrm>
            <a:off x="4738661" y="533355"/>
            <a:ext cx="7176211" cy="503201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692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50F7A-2A17-17B1-44B1-2CD8A3A60CA9}"/>
              </a:ext>
            </a:extLst>
          </p:cNvPr>
          <p:cNvPicPr>
            <a:picLocks noChangeAspect="1"/>
          </p:cNvPicPr>
          <p:nvPr/>
        </p:nvPicPr>
        <p:blipFill>
          <a:blip r:embed="rId2"/>
          <a:stretch>
            <a:fillRect/>
          </a:stretch>
        </p:blipFill>
        <p:spPr>
          <a:xfrm>
            <a:off x="0" y="365256"/>
            <a:ext cx="12192000" cy="5417805"/>
          </a:xfrm>
          <a:prstGeom prst="rect">
            <a:avLst/>
          </a:prstGeom>
        </p:spPr>
      </p:pic>
    </p:spTree>
    <p:extLst>
      <p:ext uri="{BB962C8B-B14F-4D97-AF65-F5344CB8AC3E}">
        <p14:creationId xmlns:p14="http://schemas.microsoft.com/office/powerpoint/2010/main" val="14587410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37F6-E5E4-4083-08DC-FBCE1FB621FE}"/>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66021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Soton_Solent-template_2024.potx" id="{26D22C6F-360E-4BA4-85EA-311E3C6369B3}" vid="{FFEAEAAF-436E-4FD0-8AC4-4324E202D8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NEW_Soton_Solent-template_2024</Template>
  <TotalTime>479</TotalTime>
  <Words>2055</Words>
  <Application>Microsoft Macintosh PowerPoint</Application>
  <PresentationFormat>Widescreen</PresentationFormat>
  <Paragraphs>129</Paragraphs>
  <Slides>53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Aptos</vt:lpstr>
      <vt:lpstr>Arial</vt:lpstr>
      <vt:lpstr>Calibri</vt:lpstr>
      <vt:lpstr>Times New Roman</vt:lpstr>
      <vt:lpstr>Trebuchet MS</vt:lpstr>
      <vt:lpstr>Office Theme</vt:lpstr>
      <vt:lpstr>EPA Assessor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Reid</dc:creator>
  <cp:lastModifiedBy>Martin Reid</cp:lastModifiedBy>
  <cp:revision>6</cp:revision>
  <dcterms:created xsi:type="dcterms:W3CDTF">2025-02-13T15:28:51Z</dcterms:created>
  <dcterms:modified xsi:type="dcterms:W3CDTF">2025-09-28T20:23:20Z</dcterms:modified>
</cp:coreProperties>
</file>